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95" r:id="rId1"/>
  </p:sldMasterIdLst>
  <p:notesMasterIdLst>
    <p:notesMasterId r:id="rId208"/>
  </p:notesMasterIdLst>
  <p:sldIdLst>
    <p:sldId id="4631" r:id="rId2"/>
    <p:sldId id="4122" r:id="rId3"/>
    <p:sldId id="4693" r:id="rId4"/>
    <p:sldId id="336" r:id="rId5"/>
    <p:sldId id="4731" r:id="rId6"/>
    <p:sldId id="628" r:id="rId7"/>
    <p:sldId id="687" r:id="rId8"/>
    <p:sldId id="688" r:id="rId9"/>
    <p:sldId id="689" r:id="rId10"/>
    <p:sldId id="690" r:id="rId11"/>
    <p:sldId id="691" r:id="rId12"/>
    <p:sldId id="692" r:id="rId13"/>
    <p:sldId id="693" r:id="rId14"/>
    <p:sldId id="694" r:id="rId15"/>
    <p:sldId id="697" r:id="rId16"/>
    <p:sldId id="699" r:id="rId17"/>
    <p:sldId id="698" r:id="rId18"/>
    <p:sldId id="700" r:id="rId19"/>
    <p:sldId id="701" r:id="rId20"/>
    <p:sldId id="615" r:id="rId21"/>
    <p:sldId id="696" r:id="rId22"/>
    <p:sldId id="616" r:id="rId23"/>
    <p:sldId id="617" r:id="rId24"/>
    <p:sldId id="618" r:id="rId25"/>
    <p:sldId id="619" r:id="rId26"/>
    <p:sldId id="620" r:id="rId27"/>
    <p:sldId id="621" r:id="rId28"/>
    <p:sldId id="622" r:id="rId29"/>
    <p:sldId id="623" r:id="rId30"/>
    <p:sldId id="624" r:id="rId31"/>
    <p:sldId id="626" r:id="rId32"/>
    <p:sldId id="634" r:id="rId33"/>
    <p:sldId id="655" r:id="rId34"/>
    <p:sldId id="635" r:id="rId35"/>
    <p:sldId id="636" r:id="rId36"/>
    <p:sldId id="637" r:id="rId37"/>
    <p:sldId id="638" r:id="rId38"/>
    <p:sldId id="639" r:id="rId39"/>
    <p:sldId id="666" r:id="rId40"/>
    <p:sldId id="640" r:id="rId41"/>
    <p:sldId id="667" r:id="rId42"/>
    <p:sldId id="641" r:id="rId43"/>
    <p:sldId id="642" r:id="rId44"/>
    <p:sldId id="656" r:id="rId45"/>
    <p:sldId id="668" r:id="rId46"/>
    <p:sldId id="657" r:id="rId47"/>
    <p:sldId id="663" r:id="rId48"/>
    <p:sldId id="664" r:id="rId49"/>
    <p:sldId id="665" r:id="rId50"/>
    <p:sldId id="658" r:id="rId51"/>
    <p:sldId id="659" r:id="rId52"/>
    <p:sldId id="669" r:id="rId53"/>
    <p:sldId id="670" r:id="rId54"/>
    <p:sldId id="660" r:id="rId55"/>
    <p:sldId id="661" r:id="rId56"/>
    <p:sldId id="662" r:id="rId57"/>
    <p:sldId id="671" r:id="rId58"/>
    <p:sldId id="672" r:id="rId59"/>
    <p:sldId id="673" r:id="rId60"/>
    <p:sldId id="674" r:id="rId61"/>
    <p:sldId id="675" r:id="rId62"/>
    <p:sldId id="676" r:id="rId63"/>
    <p:sldId id="677" r:id="rId64"/>
    <p:sldId id="678" r:id="rId65"/>
    <p:sldId id="679" r:id="rId66"/>
    <p:sldId id="680" r:id="rId67"/>
    <p:sldId id="681" r:id="rId68"/>
    <p:sldId id="682" r:id="rId69"/>
    <p:sldId id="683" r:id="rId70"/>
    <p:sldId id="684" r:id="rId71"/>
    <p:sldId id="702" r:id="rId72"/>
    <p:sldId id="716" r:id="rId73"/>
    <p:sldId id="715" r:id="rId74"/>
    <p:sldId id="717" r:id="rId75"/>
    <p:sldId id="718" r:id="rId76"/>
    <p:sldId id="719" r:id="rId77"/>
    <p:sldId id="726" r:id="rId78"/>
    <p:sldId id="727" r:id="rId79"/>
    <p:sldId id="725" r:id="rId80"/>
    <p:sldId id="728" r:id="rId81"/>
    <p:sldId id="724" r:id="rId82"/>
    <p:sldId id="723" r:id="rId83"/>
    <p:sldId id="729" r:id="rId84"/>
    <p:sldId id="722" r:id="rId85"/>
    <p:sldId id="721" r:id="rId86"/>
    <p:sldId id="720" r:id="rId87"/>
    <p:sldId id="731" r:id="rId88"/>
    <p:sldId id="732" r:id="rId89"/>
    <p:sldId id="733" r:id="rId90"/>
    <p:sldId id="730" r:id="rId91"/>
    <p:sldId id="734" r:id="rId92"/>
    <p:sldId id="737" r:id="rId93"/>
    <p:sldId id="736" r:id="rId94"/>
    <p:sldId id="735" r:id="rId95"/>
    <p:sldId id="739" r:id="rId96"/>
    <p:sldId id="740" r:id="rId97"/>
    <p:sldId id="741" r:id="rId98"/>
    <p:sldId id="738" r:id="rId99"/>
    <p:sldId id="742" r:id="rId100"/>
    <p:sldId id="744" r:id="rId101"/>
    <p:sldId id="743" r:id="rId102"/>
    <p:sldId id="745" r:id="rId103"/>
    <p:sldId id="746" r:id="rId104"/>
    <p:sldId id="747" r:id="rId105"/>
    <p:sldId id="748" r:id="rId106"/>
    <p:sldId id="749" r:id="rId107"/>
    <p:sldId id="752" r:id="rId108"/>
    <p:sldId id="864" r:id="rId109"/>
    <p:sldId id="753" r:id="rId110"/>
    <p:sldId id="755" r:id="rId111"/>
    <p:sldId id="754" r:id="rId112"/>
    <p:sldId id="756" r:id="rId113"/>
    <p:sldId id="757" r:id="rId114"/>
    <p:sldId id="758" r:id="rId115"/>
    <p:sldId id="759" r:id="rId116"/>
    <p:sldId id="760" r:id="rId117"/>
    <p:sldId id="761" r:id="rId118"/>
    <p:sldId id="762" r:id="rId119"/>
    <p:sldId id="763" r:id="rId120"/>
    <p:sldId id="764" r:id="rId121"/>
    <p:sldId id="765" r:id="rId122"/>
    <p:sldId id="766" r:id="rId123"/>
    <p:sldId id="767" r:id="rId124"/>
    <p:sldId id="768" r:id="rId125"/>
    <p:sldId id="769" r:id="rId126"/>
    <p:sldId id="770" r:id="rId127"/>
    <p:sldId id="771" r:id="rId128"/>
    <p:sldId id="848" r:id="rId129"/>
    <p:sldId id="772" r:id="rId130"/>
    <p:sldId id="773" r:id="rId131"/>
    <p:sldId id="774" r:id="rId132"/>
    <p:sldId id="775" r:id="rId133"/>
    <p:sldId id="779" r:id="rId134"/>
    <p:sldId id="778" r:id="rId135"/>
    <p:sldId id="777" r:id="rId136"/>
    <p:sldId id="776" r:id="rId137"/>
    <p:sldId id="780" r:id="rId138"/>
    <p:sldId id="781" r:id="rId139"/>
    <p:sldId id="782" r:id="rId140"/>
    <p:sldId id="783" r:id="rId141"/>
    <p:sldId id="784" r:id="rId142"/>
    <p:sldId id="785" r:id="rId143"/>
    <p:sldId id="786" r:id="rId144"/>
    <p:sldId id="787" r:id="rId145"/>
    <p:sldId id="788" r:id="rId146"/>
    <p:sldId id="789" r:id="rId147"/>
    <p:sldId id="790" r:id="rId148"/>
    <p:sldId id="791" r:id="rId149"/>
    <p:sldId id="792" r:id="rId150"/>
    <p:sldId id="793" r:id="rId151"/>
    <p:sldId id="794" r:id="rId152"/>
    <p:sldId id="795" r:id="rId153"/>
    <p:sldId id="796" r:id="rId154"/>
    <p:sldId id="797" r:id="rId155"/>
    <p:sldId id="798" r:id="rId156"/>
    <p:sldId id="799" r:id="rId157"/>
    <p:sldId id="800" r:id="rId158"/>
    <p:sldId id="801" r:id="rId159"/>
    <p:sldId id="802" r:id="rId160"/>
    <p:sldId id="803" r:id="rId161"/>
    <p:sldId id="804" r:id="rId162"/>
    <p:sldId id="805" r:id="rId163"/>
    <p:sldId id="806" r:id="rId164"/>
    <p:sldId id="807" r:id="rId165"/>
    <p:sldId id="808" r:id="rId166"/>
    <p:sldId id="809" r:id="rId167"/>
    <p:sldId id="810" r:id="rId168"/>
    <p:sldId id="811" r:id="rId169"/>
    <p:sldId id="812" r:id="rId170"/>
    <p:sldId id="813" r:id="rId171"/>
    <p:sldId id="814" r:id="rId172"/>
    <p:sldId id="815" r:id="rId173"/>
    <p:sldId id="816" r:id="rId174"/>
    <p:sldId id="817" r:id="rId175"/>
    <p:sldId id="818" r:id="rId176"/>
    <p:sldId id="819" r:id="rId177"/>
    <p:sldId id="820" r:id="rId178"/>
    <p:sldId id="821" r:id="rId179"/>
    <p:sldId id="822" r:id="rId180"/>
    <p:sldId id="823" r:id="rId181"/>
    <p:sldId id="824" r:id="rId182"/>
    <p:sldId id="825" r:id="rId183"/>
    <p:sldId id="826" r:id="rId184"/>
    <p:sldId id="827" r:id="rId185"/>
    <p:sldId id="828" r:id="rId186"/>
    <p:sldId id="829" r:id="rId187"/>
    <p:sldId id="830" r:id="rId188"/>
    <p:sldId id="831" r:id="rId189"/>
    <p:sldId id="832" r:id="rId190"/>
    <p:sldId id="833" r:id="rId191"/>
    <p:sldId id="834" r:id="rId192"/>
    <p:sldId id="835" r:id="rId193"/>
    <p:sldId id="836" r:id="rId194"/>
    <p:sldId id="837" r:id="rId195"/>
    <p:sldId id="838" r:id="rId196"/>
    <p:sldId id="839" r:id="rId197"/>
    <p:sldId id="840" r:id="rId198"/>
    <p:sldId id="841" r:id="rId199"/>
    <p:sldId id="842" r:id="rId200"/>
    <p:sldId id="844" r:id="rId201"/>
    <p:sldId id="845" r:id="rId202"/>
    <p:sldId id="846" r:id="rId203"/>
    <p:sldId id="4508" r:id="rId204"/>
    <p:sldId id="4730" r:id="rId205"/>
    <p:sldId id="4509" r:id="rId206"/>
    <p:sldId id="4711" r:id="rId2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461"/>
    <a:srgbClr val="FFF1E8"/>
    <a:srgbClr val="1F4E79"/>
    <a:srgbClr val="0D9FD1"/>
    <a:srgbClr val="FFE7D9"/>
    <a:srgbClr val="FFCD2F"/>
    <a:srgbClr val="95625D"/>
    <a:srgbClr val="CF7C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0921"/>
  </p:normalViewPr>
  <p:slideViewPr>
    <p:cSldViewPr snapToGrid="0" snapToObjects="1">
      <p:cViewPr varScale="1">
        <p:scale>
          <a:sx n="79" d="100"/>
          <a:sy n="79" d="100"/>
        </p:scale>
        <p:origin x="1248"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BF5C77-5EC5-4500-ABAE-A41D19B3CB4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EB20A17-9C31-4D83-9E9E-1F52508FC08B}">
      <dgm:prSet/>
      <dgm:spPr/>
      <dgm:t>
        <a:bodyPr/>
        <a:lstStyle/>
        <a:p>
          <a:r>
            <a:rPr lang="en-IN"/>
            <a:t>A </a:t>
          </a:r>
          <a:r>
            <a:rPr lang="en-IN" b="1"/>
            <a:t>global account</a:t>
          </a:r>
          <a:r>
            <a:rPr lang="en-IN"/>
            <a:t> is the realization of a contract you or your company has made with SAP. A global account is used to manage subaccounts, members, entitlements and quotas. </a:t>
          </a:r>
          <a:endParaRPr lang="en-US"/>
        </a:p>
      </dgm:t>
    </dgm:pt>
    <dgm:pt modelId="{590D8F21-022F-4223-AA88-00808FFC9A46}" type="parTrans" cxnId="{0A275360-A5CF-4A01-BDA9-0353808BC739}">
      <dgm:prSet/>
      <dgm:spPr/>
      <dgm:t>
        <a:bodyPr/>
        <a:lstStyle/>
        <a:p>
          <a:endParaRPr lang="en-US"/>
        </a:p>
      </dgm:t>
    </dgm:pt>
    <dgm:pt modelId="{4EFA9DFB-CAFF-4352-AD1C-4194A93E490A}" type="sibTrans" cxnId="{0A275360-A5CF-4A01-BDA9-0353808BC739}">
      <dgm:prSet/>
      <dgm:spPr/>
      <dgm:t>
        <a:bodyPr/>
        <a:lstStyle/>
        <a:p>
          <a:endParaRPr lang="en-US"/>
        </a:p>
      </dgm:t>
    </dgm:pt>
    <dgm:pt modelId="{2CC7AC92-E7FC-47E2-9BDC-C5553EA08724}">
      <dgm:prSet/>
      <dgm:spPr/>
      <dgm:t>
        <a:bodyPr/>
        <a:lstStyle/>
        <a:p>
          <a:r>
            <a:rPr lang="en-IN"/>
            <a:t>There are two types of commercial models for global accounts: consumption-based model and subscription-based model</a:t>
          </a:r>
          <a:endParaRPr lang="en-US"/>
        </a:p>
      </dgm:t>
    </dgm:pt>
    <dgm:pt modelId="{12C8C3AD-B307-49B6-9BF3-2D382838C5ED}" type="parTrans" cxnId="{AC9132C0-1B87-44D9-A919-47C9559FF441}">
      <dgm:prSet/>
      <dgm:spPr/>
      <dgm:t>
        <a:bodyPr/>
        <a:lstStyle/>
        <a:p>
          <a:endParaRPr lang="en-US"/>
        </a:p>
      </dgm:t>
    </dgm:pt>
    <dgm:pt modelId="{7878CFE7-C6B5-4852-BC56-D980FE90983E}" type="sibTrans" cxnId="{AC9132C0-1B87-44D9-A919-47C9559FF441}">
      <dgm:prSet/>
      <dgm:spPr/>
      <dgm:t>
        <a:bodyPr/>
        <a:lstStyle/>
        <a:p>
          <a:endParaRPr lang="en-US"/>
        </a:p>
      </dgm:t>
    </dgm:pt>
    <dgm:pt modelId="{C306869D-0426-4417-8A53-3F52956DD4E7}" type="pres">
      <dgm:prSet presAssocID="{68BF5C77-5EC5-4500-ABAE-A41D19B3CB45}" presName="root" presStyleCnt="0">
        <dgm:presLayoutVars>
          <dgm:dir/>
          <dgm:resizeHandles val="exact"/>
        </dgm:presLayoutVars>
      </dgm:prSet>
      <dgm:spPr/>
    </dgm:pt>
    <dgm:pt modelId="{14B2296F-A2A9-47A6-B7DC-3C4462F53703}" type="pres">
      <dgm:prSet presAssocID="{2EB20A17-9C31-4D83-9E9E-1F52508FC08B}" presName="compNode" presStyleCnt="0"/>
      <dgm:spPr/>
    </dgm:pt>
    <dgm:pt modelId="{B078E80D-DDBE-4EF6-80EB-287AFA78A641}" type="pres">
      <dgm:prSet presAssocID="{2EB20A17-9C31-4D83-9E9E-1F52508FC08B}" presName="bgRect" presStyleLbl="bgShp" presStyleIdx="0" presStyleCnt="2"/>
      <dgm:spPr/>
    </dgm:pt>
    <dgm:pt modelId="{CCEFD08C-30E2-4531-8D1D-E2C96D9E2E41}" type="pres">
      <dgm:prSet presAssocID="{2EB20A17-9C31-4D83-9E9E-1F52508FC0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ld"/>
        </a:ext>
      </dgm:extLst>
    </dgm:pt>
    <dgm:pt modelId="{169E7A15-C87E-4BA8-9497-7AF2CCBEEC49}" type="pres">
      <dgm:prSet presAssocID="{2EB20A17-9C31-4D83-9E9E-1F52508FC08B}" presName="spaceRect" presStyleCnt="0"/>
      <dgm:spPr/>
    </dgm:pt>
    <dgm:pt modelId="{4DD8EB8A-61F3-4C57-AADB-BB0421EC1452}" type="pres">
      <dgm:prSet presAssocID="{2EB20A17-9C31-4D83-9E9E-1F52508FC08B}" presName="parTx" presStyleLbl="revTx" presStyleIdx="0" presStyleCnt="2">
        <dgm:presLayoutVars>
          <dgm:chMax val="0"/>
          <dgm:chPref val="0"/>
        </dgm:presLayoutVars>
      </dgm:prSet>
      <dgm:spPr/>
    </dgm:pt>
    <dgm:pt modelId="{4327A95E-C36F-49D1-B61D-F1CD8BF7B96C}" type="pres">
      <dgm:prSet presAssocID="{4EFA9DFB-CAFF-4352-AD1C-4194A93E490A}" presName="sibTrans" presStyleCnt="0"/>
      <dgm:spPr/>
    </dgm:pt>
    <dgm:pt modelId="{44CE04BE-A837-47D0-8720-AB6CF508DDF1}" type="pres">
      <dgm:prSet presAssocID="{2CC7AC92-E7FC-47E2-9BDC-C5553EA08724}" presName="compNode" presStyleCnt="0"/>
      <dgm:spPr/>
    </dgm:pt>
    <dgm:pt modelId="{5483CCB2-8FC0-477D-A822-E3BBB8CAC2AC}" type="pres">
      <dgm:prSet presAssocID="{2CC7AC92-E7FC-47E2-9BDC-C5553EA08724}" presName="bgRect" presStyleLbl="bgShp" presStyleIdx="1" presStyleCnt="2"/>
      <dgm:spPr/>
    </dgm:pt>
    <dgm:pt modelId="{14268417-DD73-4F0A-BD2D-FBE7B128EC8B}" type="pres">
      <dgm:prSet presAssocID="{2CC7AC92-E7FC-47E2-9BDC-C5553EA0872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287D3C2-58FF-46FA-8748-546CC4091FD9}" type="pres">
      <dgm:prSet presAssocID="{2CC7AC92-E7FC-47E2-9BDC-C5553EA08724}" presName="spaceRect" presStyleCnt="0"/>
      <dgm:spPr/>
    </dgm:pt>
    <dgm:pt modelId="{616B4BE1-721E-406F-89C3-DE0AC3018BB5}" type="pres">
      <dgm:prSet presAssocID="{2CC7AC92-E7FC-47E2-9BDC-C5553EA08724}" presName="parTx" presStyleLbl="revTx" presStyleIdx="1" presStyleCnt="2">
        <dgm:presLayoutVars>
          <dgm:chMax val="0"/>
          <dgm:chPref val="0"/>
        </dgm:presLayoutVars>
      </dgm:prSet>
      <dgm:spPr/>
    </dgm:pt>
  </dgm:ptLst>
  <dgm:cxnLst>
    <dgm:cxn modelId="{0A275360-A5CF-4A01-BDA9-0353808BC739}" srcId="{68BF5C77-5EC5-4500-ABAE-A41D19B3CB45}" destId="{2EB20A17-9C31-4D83-9E9E-1F52508FC08B}" srcOrd="0" destOrd="0" parTransId="{590D8F21-022F-4223-AA88-00808FFC9A46}" sibTransId="{4EFA9DFB-CAFF-4352-AD1C-4194A93E490A}"/>
    <dgm:cxn modelId="{7C236147-16AF-4F51-A0AE-E5838764C506}" type="presOf" srcId="{2CC7AC92-E7FC-47E2-9BDC-C5553EA08724}" destId="{616B4BE1-721E-406F-89C3-DE0AC3018BB5}" srcOrd="0" destOrd="0" presId="urn:microsoft.com/office/officeart/2018/2/layout/IconVerticalSolidList"/>
    <dgm:cxn modelId="{AC9132C0-1B87-44D9-A919-47C9559FF441}" srcId="{68BF5C77-5EC5-4500-ABAE-A41D19B3CB45}" destId="{2CC7AC92-E7FC-47E2-9BDC-C5553EA08724}" srcOrd="1" destOrd="0" parTransId="{12C8C3AD-B307-49B6-9BF3-2D382838C5ED}" sibTransId="{7878CFE7-C6B5-4852-BC56-D980FE90983E}"/>
    <dgm:cxn modelId="{9E2B45D0-5022-4373-9510-B71D99DEB62F}" type="presOf" srcId="{2EB20A17-9C31-4D83-9E9E-1F52508FC08B}" destId="{4DD8EB8A-61F3-4C57-AADB-BB0421EC1452}" srcOrd="0" destOrd="0" presId="urn:microsoft.com/office/officeart/2018/2/layout/IconVerticalSolidList"/>
    <dgm:cxn modelId="{179A51F5-7E0F-4276-A62A-648AB4A3F215}" type="presOf" srcId="{68BF5C77-5EC5-4500-ABAE-A41D19B3CB45}" destId="{C306869D-0426-4417-8A53-3F52956DD4E7}" srcOrd="0" destOrd="0" presId="urn:microsoft.com/office/officeart/2018/2/layout/IconVerticalSolidList"/>
    <dgm:cxn modelId="{9F01D978-E09A-474B-A269-0218DAE6B6C0}" type="presParOf" srcId="{C306869D-0426-4417-8A53-3F52956DD4E7}" destId="{14B2296F-A2A9-47A6-B7DC-3C4462F53703}" srcOrd="0" destOrd="0" presId="urn:microsoft.com/office/officeart/2018/2/layout/IconVerticalSolidList"/>
    <dgm:cxn modelId="{0D0702FF-71CD-4031-85BF-92824182273A}" type="presParOf" srcId="{14B2296F-A2A9-47A6-B7DC-3C4462F53703}" destId="{B078E80D-DDBE-4EF6-80EB-287AFA78A641}" srcOrd="0" destOrd="0" presId="urn:microsoft.com/office/officeart/2018/2/layout/IconVerticalSolidList"/>
    <dgm:cxn modelId="{C01377FD-69BF-4077-8D02-5E21B121AA22}" type="presParOf" srcId="{14B2296F-A2A9-47A6-B7DC-3C4462F53703}" destId="{CCEFD08C-30E2-4531-8D1D-E2C96D9E2E41}" srcOrd="1" destOrd="0" presId="urn:microsoft.com/office/officeart/2018/2/layout/IconVerticalSolidList"/>
    <dgm:cxn modelId="{8F222F9D-0BFC-4286-80BE-3601FE3A5B76}" type="presParOf" srcId="{14B2296F-A2A9-47A6-B7DC-3C4462F53703}" destId="{169E7A15-C87E-4BA8-9497-7AF2CCBEEC49}" srcOrd="2" destOrd="0" presId="urn:microsoft.com/office/officeart/2018/2/layout/IconVerticalSolidList"/>
    <dgm:cxn modelId="{2BEDA237-2F77-4C8A-AF36-134FB30652FE}" type="presParOf" srcId="{14B2296F-A2A9-47A6-B7DC-3C4462F53703}" destId="{4DD8EB8A-61F3-4C57-AADB-BB0421EC1452}" srcOrd="3" destOrd="0" presId="urn:microsoft.com/office/officeart/2018/2/layout/IconVerticalSolidList"/>
    <dgm:cxn modelId="{AD2A00D8-7EEF-4AB9-8BA8-7D046122794C}" type="presParOf" srcId="{C306869D-0426-4417-8A53-3F52956DD4E7}" destId="{4327A95E-C36F-49D1-B61D-F1CD8BF7B96C}" srcOrd="1" destOrd="0" presId="urn:microsoft.com/office/officeart/2018/2/layout/IconVerticalSolidList"/>
    <dgm:cxn modelId="{224C3918-47A2-4A5E-B81F-439286A690CA}" type="presParOf" srcId="{C306869D-0426-4417-8A53-3F52956DD4E7}" destId="{44CE04BE-A837-47D0-8720-AB6CF508DDF1}" srcOrd="2" destOrd="0" presId="urn:microsoft.com/office/officeart/2018/2/layout/IconVerticalSolidList"/>
    <dgm:cxn modelId="{38B39B14-8616-4258-9BEF-CA84A197F45A}" type="presParOf" srcId="{44CE04BE-A837-47D0-8720-AB6CF508DDF1}" destId="{5483CCB2-8FC0-477D-A822-E3BBB8CAC2AC}" srcOrd="0" destOrd="0" presId="urn:microsoft.com/office/officeart/2018/2/layout/IconVerticalSolidList"/>
    <dgm:cxn modelId="{50E46F47-5BAE-4FBE-9046-F67744F88FED}" type="presParOf" srcId="{44CE04BE-A837-47D0-8720-AB6CF508DDF1}" destId="{14268417-DD73-4F0A-BD2D-FBE7B128EC8B}" srcOrd="1" destOrd="0" presId="urn:microsoft.com/office/officeart/2018/2/layout/IconVerticalSolidList"/>
    <dgm:cxn modelId="{03131644-A4F4-465E-9C04-A6C85F8437D6}" type="presParOf" srcId="{44CE04BE-A837-47D0-8720-AB6CF508DDF1}" destId="{4287D3C2-58FF-46FA-8748-546CC4091FD9}" srcOrd="2" destOrd="0" presId="urn:microsoft.com/office/officeart/2018/2/layout/IconVerticalSolidList"/>
    <dgm:cxn modelId="{AD1BA60F-6DE8-4767-AF54-647F036F0B2C}" type="presParOf" srcId="{44CE04BE-A837-47D0-8720-AB6CF508DDF1}" destId="{616B4BE1-721E-406F-89C3-DE0AC3018BB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4F51-A954-4459-BBA7-31CEB3902EEE}"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CEAE2691-5FC2-45D1-959B-3DDE2DAA2DCF}">
      <dgm:prSet/>
      <dgm:spPr/>
      <dgm:t>
        <a:bodyPr/>
        <a:lstStyle/>
        <a:p>
          <a:r>
            <a:rPr lang="en-US"/>
            <a:t>Your organization receives a fixed price and period (typically a 1 to 3-year period) for access to your subscribed SAP BTP services.</a:t>
          </a:r>
        </a:p>
      </dgm:t>
    </dgm:pt>
    <dgm:pt modelId="{4EBB420F-FE31-418D-98D7-95B4647B10A1}" type="parTrans" cxnId="{BECFA9A1-3171-4AD2-A932-5E94D52AF66A}">
      <dgm:prSet/>
      <dgm:spPr/>
      <dgm:t>
        <a:bodyPr/>
        <a:lstStyle/>
        <a:p>
          <a:endParaRPr lang="en-US"/>
        </a:p>
      </dgm:t>
    </dgm:pt>
    <dgm:pt modelId="{EBBB980D-36DA-4098-A259-587959543318}" type="sibTrans" cxnId="{BECFA9A1-3171-4AD2-A932-5E94D52AF66A}">
      <dgm:prSet/>
      <dgm:spPr/>
      <dgm:t>
        <a:bodyPr/>
        <a:lstStyle/>
        <a:p>
          <a:endParaRPr lang="en-US"/>
        </a:p>
      </dgm:t>
    </dgm:pt>
    <dgm:pt modelId="{F4132BCF-8744-4F8B-9C4D-55323F784D77}">
      <dgm:prSet/>
      <dgm:spPr/>
      <dgm:t>
        <a:bodyPr/>
        <a:lstStyle/>
        <a:p>
          <a:r>
            <a:rPr lang="en-US"/>
            <a:t>§	You are entitled to use only the subscribed services</a:t>
          </a:r>
        </a:p>
      </dgm:t>
    </dgm:pt>
    <dgm:pt modelId="{02F84B72-735A-4281-8BFD-981225D9C53D}" type="parTrans" cxnId="{50D3B0E0-E514-42D4-BA8A-5892AEFB97FF}">
      <dgm:prSet/>
      <dgm:spPr/>
      <dgm:t>
        <a:bodyPr/>
        <a:lstStyle/>
        <a:p>
          <a:endParaRPr lang="en-US"/>
        </a:p>
      </dgm:t>
    </dgm:pt>
    <dgm:pt modelId="{67D24946-2B5E-4498-8156-815A1C7242C7}" type="sibTrans" cxnId="{50D3B0E0-E514-42D4-BA8A-5892AEFB97FF}">
      <dgm:prSet/>
      <dgm:spPr/>
      <dgm:t>
        <a:bodyPr/>
        <a:lstStyle/>
        <a:p>
          <a:endParaRPr lang="en-US"/>
        </a:p>
      </dgm:t>
    </dgm:pt>
    <dgm:pt modelId="{D70BC567-EC58-48D2-9112-102FC057A1C8}">
      <dgm:prSet/>
      <dgm:spPr/>
      <dgm:t>
        <a:bodyPr/>
        <a:lstStyle/>
        <a:p>
          <a:r>
            <a:rPr lang="en-US"/>
            <a:t>§	To access additional services, at an extra cost, you can modify your contract via your sales representative or account executive</a:t>
          </a:r>
        </a:p>
      </dgm:t>
    </dgm:pt>
    <dgm:pt modelId="{6F11CE0D-C9EC-4059-A150-B257E74626F8}" type="parTrans" cxnId="{0BF06E34-77B4-4D47-9424-CE4C5C70970B}">
      <dgm:prSet/>
      <dgm:spPr/>
      <dgm:t>
        <a:bodyPr/>
        <a:lstStyle/>
        <a:p>
          <a:endParaRPr lang="en-US"/>
        </a:p>
      </dgm:t>
    </dgm:pt>
    <dgm:pt modelId="{161AA2CD-9D41-4736-909B-DAAAF8EA6D85}" type="sibTrans" cxnId="{0BF06E34-77B4-4D47-9424-CE4C5C70970B}">
      <dgm:prSet/>
      <dgm:spPr/>
      <dgm:t>
        <a:bodyPr/>
        <a:lstStyle/>
        <a:p>
          <a:endParaRPr lang="en-US"/>
        </a:p>
      </dgm:t>
    </dgm:pt>
    <dgm:pt modelId="{9955CB1D-73A5-4D13-81EC-09F6900CE401}">
      <dgm:prSet/>
      <dgm:spPr/>
      <dgm:t>
        <a:bodyPr/>
        <a:lstStyle/>
        <a:p>
          <a:r>
            <a:rPr lang="en-US"/>
            <a:t>§	You pay at a fixed cost, regardless of consumption of subscribed services</a:t>
          </a:r>
        </a:p>
      </dgm:t>
    </dgm:pt>
    <dgm:pt modelId="{A247C346-7DE6-44A9-8341-B926FB4F63B6}" type="parTrans" cxnId="{FF75A0EA-0771-4A1A-B463-CEBE508EFBCC}">
      <dgm:prSet/>
      <dgm:spPr/>
      <dgm:t>
        <a:bodyPr/>
        <a:lstStyle/>
        <a:p>
          <a:endParaRPr lang="en-US"/>
        </a:p>
      </dgm:t>
    </dgm:pt>
    <dgm:pt modelId="{E36F7691-C233-4D07-9536-172C93A2FC7A}" type="sibTrans" cxnId="{FF75A0EA-0771-4A1A-B463-CEBE508EFBCC}">
      <dgm:prSet/>
      <dgm:spPr/>
      <dgm:t>
        <a:bodyPr/>
        <a:lstStyle/>
        <a:p>
          <a:endParaRPr lang="en-US"/>
        </a:p>
      </dgm:t>
    </dgm:pt>
    <dgm:pt modelId="{54AD6785-51FE-4C07-90AE-70A825BB5282}">
      <dgm:prSet/>
      <dgm:spPr/>
      <dgm:t>
        <a:bodyPr/>
        <a:lstStyle/>
        <a:p>
          <a:r>
            <a:rPr lang="en-US"/>
            <a:t>§	You pay in advance when the contract period starts.</a:t>
          </a:r>
        </a:p>
      </dgm:t>
    </dgm:pt>
    <dgm:pt modelId="{A46AD3C1-350C-400D-A863-52BFABCC74BB}" type="parTrans" cxnId="{1B110083-6D02-4997-BAB5-909E6239998C}">
      <dgm:prSet/>
      <dgm:spPr/>
      <dgm:t>
        <a:bodyPr/>
        <a:lstStyle/>
        <a:p>
          <a:endParaRPr lang="en-US"/>
        </a:p>
      </dgm:t>
    </dgm:pt>
    <dgm:pt modelId="{6B10F2EE-73DE-4FD2-B9F5-C8607187BCEE}" type="sibTrans" cxnId="{1B110083-6D02-4997-BAB5-909E6239998C}">
      <dgm:prSet/>
      <dgm:spPr/>
      <dgm:t>
        <a:bodyPr/>
        <a:lstStyle/>
        <a:p>
          <a:endParaRPr lang="en-US"/>
        </a:p>
      </dgm:t>
    </dgm:pt>
    <dgm:pt modelId="{2DB6FD5D-206D-4CF2-A248-C20B47727543}">
      <dgm:prSet/>
      <dgm:spPr/>
      <dgm:t>
        <a:bodyPr/>
        <a:lstStyle/>
        <a:p>
          <a:r>
            <a:rPr lang="en-US"/>
            <a:t>§	Your organization can renew the subscription at the end of the contract period</a:t>
          </a:r>
        </a:p>
      </dgm:t>
    </dgm:pt>
    <dgm:pt modelId="{D75E6E3F-8D19-4B79-976E-163C6715EE8B}" type="parTrans" cxnId="{5B0A96D6-DC62-4B68-B0A3-82B8211DF118}">
      <dgm:prSet/>
      <dgm:spPr/>
      <dgm:t>
        <a:bodyPr/>
        <a:lstStyle/>
        <a:p>
          <a:endParaRPr lang="en-US"/>
        </a:p>
      </dgm:t>
    </dgm:pt>
    <dgm:pt modelId="{AB5A5647-F696-4998-AC5A-62C90373C295}" type="sibTrans" cxnId="{5B0A96D6-DC62-4B68-B0A3-82B8211DF118}">
      <dgm:prSet/>
      <dgm:spPr/>
      <dgm:t>
        <a:bodyPr/>
        <a:lstStyle/>
        <a:p>
          <a:endParaRPr lang="en-US"/>
        </a:p>
      </dgm:t>
    </dgm:pt>
    <dgm:pt modelId="{94197AB6-D35E-43E6-B21E-1FB9524D0D7E}" type="pres">
      <dgm:prSet presAssocID="{8AA04F51-A954-4459-BBA7-31CEB3902EEE}" presName="Name0" presStyleCnt="0">
        <dgm:presLayoutVars>
          <dgm:dir/>
          <dgm:resizeHandles val="exact"/>
        </dgm:presLayoutVars>
      </dgm:prSet>
      <dgm:spPr/>
    </dgm:pt>
    <dgm:pt modelId="{70ABBB66-7B55-44C2-AB61-E145BD1567CC}" type="pres">
      <dgm:prSet presAssocID="{CEAE2691-5FC2-45D1-959B-3DDE2DAA2DCF}" presName="node" presStyleLbl="node1" presStyleIdx="0" presStyleCnt="6">
        <dgm:presLayoutVars>
          <dgm:bulletEnabled val="1"/>
        </dgm:presLayoutVars>
      </dgm:prSet>
      <dgm:spPr/>
    </dgm:pt>
    <dgm:pt modelId="{AE121386-DAEA-486B-A153-26026AA64BF2}" type="pres">
      <dgm:prSet presAssocID="{EBBB980D-36DA-4098-A259-587959543318}" presName="sibTrans" presStyleLbl="sibTrans1D1" presStyleIdx="0" presStyleCnt="5"/>
      <dgm:spPr/>
    </dgm:pt>
    <dgm:pt modelId="{A1F60FAF-97AA-4114-8A8F-3FF9429CF986}" type="pres">
      <dgm:prSet presAssocID="{EBBB980D-36DA-4098-A259-587959543318}" presName="connectorText" presStyleLbl="sibTrans1D1" presStyleIdx="0" presStyleCnt="5"/>
      <dgm:spPr/>
    </dgm:pt>
    <dgm:pt modelId="{AF14764A-E48F-4FA0-B94A-DFC59D516201}" type="pres">
      <dgm:prSet presAssocID="{F4132BCF-8744-4F8B-9C4D-55323F784D77}" presName="node" presStyleLbl="node1" presStyleIdx="1" presStyleCnt="6">
        <dgm:presLayoutVars>
          <dgm:bulletEnabled val="1"/>
        </dgm:presLayoutVars>
      </dgm:prSet>
      <dgm:spPr/>
    </dgm:pt>
    <dgm:pt modelId="{0FE79FE2-9156-44F1-8067-194557FBAA55}" type="pres">
      <dgm:prSet presAssocID="{67D24946-2B5E-4498-8156-815A1C7242C7}" presName="sibTrans" presStyleLbl="sibTrans1D1" presStyleIdx="1" presStyleCnt="5"/>
      <dgm:spPr/>
    </dgm:pt>
    <dgm:pt modelId="{3619453C-F0DD-4AF4-9EB9-CC143F5F86A3}" type="pres">
      <dgm:prSet presAssocID="{67D24946-2B5E-4498-8156-815A1C7242C7}" presName="connectorText" presStyleLbl="sibTrans1D1" presStyleIdx="1" presStyleCnt="5"/>
      <dgm:spPr/>
    </dgm:pt>
    <dgm:pt modelId="{072E8E5C-FD95-43FC-9061-31822D836600}" type="pres">
      <dgm:prSet presAssocID="{D70BC567-EC58-48D2-9112-102FC057A1C8}" presName="node" presStyleLbl="node1" presStyleIdx="2" presStyleCnt="6">
        <dgm:presLayoutVars>
          <dgm:bulletEnabled val="1"/>
        </dgm:presLayoutVars>
      </dgm:prSet>
      <dgm:spPr/>
    </dgm:pt>
    <dgm:pt modelId="{7844DEE6-3303-4F90-8197-07A46F831E77}" type="pres">
      <dgm:prSet presAssocID="{161AA2CD-9D41-4736-909B-DAAAF8EA6D85}" presName="sibTrans" presStyleLbl="sibTrans1D1" presStyleIdx="2" presStyleCnt="5"/>
      <dgm:spPr/>
    </dgm:pt>
    <dgm:pt modelId="{708F437D-C246-4B64-989D-549900BFF34C}" type="pres">
      <dgm:prSet presAssocID="{161AA2CD-9D41-4736-909B-DAAAF8EA6D85}" presName="connectorText" presStyleLbl="sibTrans1D1" presStyleIdx="2" presStyleCnt="5"/>
      <dgm:spPr/>
    </dgm:pt>
    <dgm:pt modelId="{79790393-D28E-4D20-A99C-DC0FD0510943}" type="pres">
      <dgm:prSet presAssocID="{9955CB1D-73A5-4D13-81EC-09F6900CE401}" presName="node" presStyleLbl="node1" presStyleIdx="3" presStyleCnt="6">
        <dgm:presLayoutVars>
          <dgm:bulletEnabled val="1"/>
        </dgm:presLayoutVars>
      </dgm:prSet>
      <dgm:spPr/>
    </dgm:pt>
    <dgm:pt modelId="{498C99F0-C19E-49EC-80FE-F46E09193DC8}" type="pres">
      <dgm:prSet presAssocID="{E36F7691-C233-4D07-9536-172C93A2FC7A}" presName="sibTrans" presStyleLbl="sibTrans1D1" presStyleIdx="3" presStyleCnt="5"/>
      <dgm:spPr/>
    </dgm:pt>
    <dgm:pt modelId="{E8D7C679-6B80-417F-956B-5427C72D496F}" type="pres">
      <dgm:prSet presAssocID="{E36F7691-C233-4D07-9536-172C93A2FC7A}" presName="connectorText" presStyleLbl="sibTrans1D1" presStyleIdx="3" presStyleCnt="5"/>
      <dgm:spPr/>
    </dgm:pt>
    <dgm:pt modelId="{A0789D3B-5BC2-43DC-AEAD-067CE187D54F}" type="pres">
      <dgm:prSet presAssocID="{54AD6785-51FE-4C07-90AE-70A825BB5282}" presName="node" presStyleLbl="node1" presStyleIdx="4" presStyleCnt="6">
        <dgm:presLayoutVars>
          <dgm:bulletEnabled val="1"/>
        </dgm:presLayoutVars>
      </dgm:prSet>
      <dgm:spPr/>
    </dgm:pt>
    <dgm:pt modelId="{B076E7FA-7759-4A31-932B-0224306C864B}" type="pres">
      <dgm:prSet presAssocID="{6B10F2EE-73DE-4FD2-B9F5-C8607187BCEE}" presName="sibTrans" presStyleLbl="sibTrans1D1" presStyleIdx="4" presStyleCnt="5"/>
      <dgm:spPr/>
    </dgm:pt>
    <dgm:pt modelId="{DC069DA4-A776-4DD7-8C55-3CBE7B29493B}" type="pres">
      <dgm:prSet presAssocID="{6B10F2EE-73DE-4FD2-B9F5-C8607187BCEE}" presName="connectorText" presStyleLbl="sibTrans1D1" presStyleIdx="4" presStyleCnt="5"/>
      <dgm:spPr/>
    </dgm:pt>
    <dgm:pt modelId="{83A4EF1C-9A6B-473C-A561-08F2B8DB1155}" type="pres">
      <dgm:prSet presAssocID="{2DB6FD5D-206D-4CF2-A248-C20B47727543}" presName="node" presStyleLbl="node1" presStyleIdx="5" presStyleCnt="6">
        <dgm:presLayoutVars>
          <dgm:bulletEnabled val="1"/>
        </dgm:presLayoutVars>
      </dgm:prSet>
      <dgm:spPr/>
    </dgm:pt>
  </dgm:ptLst>
  <dgm:cxnLst>
    <dgm:cxn modelId="{6B478B10-6CB4-4B6A-9DC0-84CAD224C7F2}" type="presOf" srcId="{CEAE2691-5FC2-45D1-959B-3DDE2DAA2DCF}" destId="{70ABBB66-7B55-44C2-AB61-E145BD1567CC}" srcOrd="0" destOrd="0" presId="urn:microsoft.com/office/officeart/2016/7/layout/RepeatingBendingProcessNew"/>
    <dgm:cxn modelId="{FBBC4611-84E7-4E96-87FC-D7B5D97BC386}" type="presOf" srcId="{EBBB980D-36DA-4098-A259-587959543318}" destId="{AE121386-DAEA-486B-A153-26026AA64BF2}" srcOrd="0" destOrd="0" presId="urn:microsoft.com/office/officeart/2016/7/layout/RepeatingBendingProcessNew"/>
    <dgm:cxn modelId="{D046A813-A4DE-430F-8CD1-486F9257E7F7}" type="presOf" srcId="{6B10F2EE-73DE-4FD2-B9F5-C8607187BCEE}" destId="{B076E7FA-7759-4A31-932B-0224306C864B}" srcOrd="0" destOrd="0" presId="urn:microsoft.com/office/officeart/2016/7/layout/RepeatingBendingProcessNew"/>
    <dgm:cxn modelId="{0BF06E34-77B4-4D47-9424-CE4C5C70970B}" srcId="{8AA04F51-A954-4459-BBA7-31CEB3902EEE}" destId="{D70BC567-EC58-48D2-9112-102FC057A1C8}" srcOrd="2" destOrd="0" parTransId="{6F11CE0D-C9EC-4059-A150-B257E74626F8}" sibTransId="{161AA2CD-9D41-4736-909B-DAAAF8EA6D85}"/>
    <dgm:cxn modelId="{8A7DC43B-6438-4F8C-94CA-DEF6424B86C4}" type="presOf" srcId="{8AA04F51-A954-4459-BBA7-31CEB3902EEE}" destId="{94197AB6-D35E-43E6-B21E-1FB9524D0D7E}" srcOrd="0" destOrd="0" presId="urn:microsoft.com/office/officeart/2016/7/layout/RepeatingBendingProcessNew"/>
    <dgm:cxn modelId="{34B40C43-6E4E-4423-911F-33D5249C03E6}" type="presOf" srcId="{67D24946-2B5E-4498-8156-815A1C7242C7}" destId="{3619453C-F0DD-4AF4-9EB9-CC143F5F86A3}" srcOrd="1" destOrd="0" presId="urn:microsoft.com/office/officeart/2016/7/layout/RepeatingBendingProcessNew"/>
    <dgm:cxn modelId="{6D73B36A-2FF9-41C6-8C91-50C17ADDFE5F}" type="presOf" srcId="{F4132BCF-8744-4F8B-9C4D-55323F784D77}" destId="{AF14764A-E48F-4FA0-B94A-DFC59D516201}" srcOrd="0" destOrd="0" presId="urn:microsoft.com/office/officeart/2016/7/layout/RepeatingBendingProcessNew"/>
    <dgm:cxn modelId="{E7A9095A-A685-4988-BBA0-4E8C2F10CE78}" type="presOf" srcId="{161AA2CD-9D41-4736-909B-DAAAF8EA6D85}" destId="{708F437D-C246-4B64-989D-549900BFF34C}" srcOrd="1" destOrd="0" presId="urn:microsoft.com/office/officeart/2016/7/layout/RepeatingBendingProcessNew"/>
    <dgm:cxn modelId="{1B110083-6D02-4997-BAB5-909E6239998C}" srcId="{8AA04F51-A954-4459-BBA7-31CEB3902EEE}" destId="{54AD6785-51FE-4C07-90AE-70A825BB5282}" srcOrd="4" destOrd="0" parTransId="{A46AD3C1-350C-400D-A863-52BFABCC74BB}" sibTransId="{6B10F2EE-73DE-4FD2-B9F5-C8607187BCEE}"/>
    <dgm:cxn modelId="{CA4D5086-EDF5-432F-B85D-A0D9400DAED8}" type="presOf" srcId="{E36F7691-C233-4D07-9536-172C93A2FC7A}" destId="{498C99F0-C19E-49EC-80FE-F46E09193DC8}" srcOrd="0" destOrd="0" presId="urn:microsoft.com/office/officeart/2016/7/layout/RepeatingBendingProcessNew"/>
    <dgm:cxn modelId="{CDDD8189-7ED9-4174-828C-4650A022D1A4}" type="presOf" srcId="{9955CB1D-73A5-4D13-81EC-09F6900CE401}" destId="{79790393-D28E-4D20-A99C-DC0FD0510943}" srcOrd="0" destOrd="0" presId="urn:microsoft.com/office/officeart/2016/7/layout/RepeatingBendingProcessNew"/>
    <dgm:cxn modelId="{D47F4591-3BEE-4845-AAA6-03AD05DEECAA}" type="presOf" srcId="{161AA2CD-9D41-4736-909B-DAAAF8EA6D85}" destId="{7844DEE6-3303-4F90-8197-07A46F831E77}" srcOrd="0" destOrd="0" presId="urn:microsoft.com/office/officeart/2016/7/layout/RepeatingBendingProcessNew"/>
    <dgm:cxn modelId="{BECFA9A1-3171-4AD2-A932-5E94D52AF66A}" srcId="{8AA04F51-A954-4459-BBA7-31CEB3902EEE}" destId="{CEAE2691-5FC2-45D1-959B-3DDE2DAA2DCF}" srcOrd="0" destOrd="0" parTransId="{4EBB420F-FE31-418D-98D7-95B4647B10A1}" sibTransId="{EBBB980D-36DA-4098-A259-587959543318}"/>
    <dgm:cxn modelId="{BE1AB6B3-1933-4F6B-A4D4-B10CB74CAF68}" type="presOf" srcId="{E36F7691-C233-4D07-9536-172C93A2FC7A}" destId="{E8D7C679-6B80-417F-956B-5427C72D496F}" srcOrd="1" destOrd="0" presId="urn:microsoft.com/office/officeart/2016/7/layout/RepeatingBendingProcessNew"/>
    <dgm:cxn modelId="{5447F8B6-7FBC-4CDC-A817-DC2FA80A0DA8}" type="presOf" srcId="{54AD6785-51FE-4C07-90AE-70A825BB5282}" destId="{A0789D3B-5BC2-43DC-AEAD-067CE187D54F}" srcOrd="0" destOrd="0" presId="urn:microsoft.com/office/officeart/2016/7/layout/RepeatingBendingProcessNew"/>
    <dgm:cxn modelId="{6A6D5EC7-AAE1-4197-937B-3FB265276043}" type="presOf" srcId="{67D24946-2B5E-4498-8156-815A1C7242C7}" destId="{0FE79FE2-9156-44F1-8067-194557FBAA55}" srcOrd="0" destOrd="0" presId="urn:microsoft.com/office/officeart/2016/7/layout/RepeatingBendingProcessNew"/>
    <dgm:cxn modelId="{BFC1E4C8-27AA-42A2-BD20-D473CD617418}" type="presOf" srcId="{D70BC567-EC58-48D2-9112-102FC057A1C8}" destId="{072E8E5C-FD95-43FC-9061-31822D836600}" srcOrd="0" destOrd="0" presId="urn:microsoft.com/office/officeart/2016/7/layout/RepeatingBendingProcessNew"/>
    <dgm:cxn modelId="{8BB554D1-8C5B-4325-B2B6-4F8C17BBCF54}" type="presOf" srcId="{2DB6FD5D-206D-4CF2-A248-C20B47727543}" destId="{83A4EF1C-9A6B-473C-A561-08F2B8DB1155}" srcOrd="0" destOrd="0" presId="urn:microsoft.com/office/officeart/2016/7/layout/RepeatingBendingProcessNew"/>
    <dgm:cxn modelId="{5B0A96D6-DC62-4B68-B0A3-82B8211DF118}" srcId="{8AA04F51-A954-4459-BBA7-31CEB3902EEE}" destId="{2DB6FD5D-206D-4CF2-A248-C20B47727543}" srcOrd="5" destOrd="0" parTransId="{D75E6E3F-8D19-4B79-976E-163C6715EE8B}" sibTransId="{AB5A5647-F696-4998-AC5A-62C90373C295}"/>
    <dgm:cxn modelId="{69E0B0D6-6053-4102-8B4C-F774B35D72BB}" type="presOf" srcId="{6B10F2EE-73DE-4FD2-B9F5-C8607187BCEE}" destId="{DC069DA4-A776-4DD7-8C55-3CBE7B29493B}" srcOrd="1" destOrd="0" presId="urn:microsoft.com/office/officeart/2016/7/layout/RepeatingBendingProcessNew"/>
    <dgm:cxn modelId="{50D3B0E0-E514-42D4-BA8A-5892AEFB97FF}" srcId="{8AA04F51-A954-4459-BBA7-31CEB3902EEE}" destId="{F4132BCF-8744-4F8B-9C4D-55323F784D77}" srcOrd="1" destOrd="0" parTransId="{02F84B72-735A-4281-8BFD-981225D9C53D}" sibTransId="{67D24946-2B5E-4498-8156-815A1C7242C7}"/>
    <dgm:cxn modelId="{EEBF8DE5-CC88-4CE8-A96C-1368BA93F93B}" type="presOf" srcId="{EBBB980D-36DA-4098-A259-587959543318}" destId="{A1F60FAF-97AA-4114-8A8F-3FF9429CF986}" srcOrd="1" destOrd="0" presId="urn:microsoft.com/office/officeart/2016/7/layout/RepeatingBendingProcessNew"/>
    <dgm:cxn modelId="{FF75A0EA-0771-4A1A-B463-CEBE508EFBCC}" srcId="{8AA04F51-A954-4459-BBA7-31CEB3902EEE}" destId="{9955CB1D-73A5-4D13-81EC-09F6900CE401}" srcOrd="3" destOrd="0" parTransId="{A247C346-7DE6-44A9-8341-B926FB4F63B6}" sibTransId="{E36F7691-C233-4D07-9536-172C93A2FC7A}"/>
    <dgm:cxn modelId="{B97BD5B6-7809-4753-95C6-8AD3396CAA1A}" type="presParOf" srcId="{94197AB6-D35E-43E6-B21E-1FB9524D0D7E}" destId="{70ABBB66-7B55-44C2-AB61-E145BD1567CC}" srcOrd="0" destOrd="0" presId="urn:microsoft.com/office/officeart/2016/7/layout/RepeatingBendingProcessNew"/>
    <dgm:cxn modelId="{12E39078-9DBE-4BAB-8C13-744456E38116}" type="presParOf" srcId="{94197AB6-D35E-43E6-B21E-1FB9524D0D7E}" destId="{AE121386-DAEA-486B-A153-26026AA64BF2}" srcOrd="1" destOrd="0" presId="urn:microsoft.com/office/officeart/2016/7/layout/RepeatingBendingProcessNew"/>
    <dgm:cxn modelId="{61E0026F-89F3-4FB5-8B33-4E8489C84F54}" type="presParOf" srcId="{AE121386-DAEA-486B-A153-26026AA64BF2}" destId="{A1F60FAF-97AA-4114-8A8F-3FF9429CF986}" srcOrd="0" destOrd="0" presId="urn:microsoft.com/office/officeart/2016/7/layout/RepeatingBendingProcessNew"/>
    <dgm:cxn modelId="{FF39928F-9E1D-45E8-85D7-C7C632CEB10E}" type="presParOf" srcId="{94197AB6-D35E-43E6-B21E-1FB9524D0D7E}" destId="{AF14764A-E48F-4FA0-B94A-DFC59D516201}" srcOrd="2" destOrd="0" presId="urn:microsoft.com/office/officeart/2016/7/layout/RepeatingBendingProcessNew"/>
    <dgm:cxn modelId="{BF003948-02D0-4A9F-893B-105EFD8237D7}" type="presParOf" srcId="{94197AB6-D35E-43E6-B21E-1FB9524D0D7E}" destId="{0FE79FE2-9156-44F1-8067-194557FBAA55}" srcOrd="3" destOrd="0" presId="urn:microsoft.com/office/officeart/2016/7/layout/RepeatingBendingProcessNew"/>
    <dgm:cxn modelId="{876C3B72-C34A-4A67-8DA0-537891B7CEBF}" type="presParOf" srcId="{0FE79FE2-9156-44F1-8067-194557FBAA55}" destId="{3619453C-F0DD-4AF4-9EB9-CC143F5F86A3}" srcOrd="0" destOrd="0" presId="urn:microsoft.com/office/officeart/2016/7/layout/RepeatingBendingProcessNew"/>
    <dgm:cxn modelId="{250A60C8-EB70-41B1-BBBD-42DF37017161}" type="presParOf" srcId="{94197AB6-D35E-43E6-B21E-1FB9524D0D7E}" destId="{072E8E5C-FD95-43FC-9061-31822D836600}" srcOrd="4" destOrd="0" presId="urn:microsoft.com/office/officeart/2016/7/layout/RepeatingBendingProcessNew"/>
    <dgm:cxn modelId="{9841EA33-251D-4AF8-9BE0-6596DFFAEA4F}" type="presParOf" srcId="{94197AB6-D35E-43E6-B21E-1FB9524D0D7E}" destId="{7844DEE6-3303-4F90-8197-07A46F831E77}" srcOrd="5" destOrd="0" presId="urn:microsoft.com/office/officeart/2016/7/layout/RepeatingBendingProcessNew"/>
    <dgm:cxn modelId="{DE7BD071-485C-4638-87EB-18BF4C03EF84}" type="presParOf" srcId="{7844DEE6-3303-4F90-8197-07A46F831E77}" destId="{708F437D-C246-4B64-989D-549900BFF34C}" srcOrd="0" destOrd="0" presId="urn:microsoft.com/office/officeart/2016/7/layout/RepeatingBendingProcessNew"/>
    <dgm:cxn modelId="{3C102589-1400-4852-B204-196CA2AFD968}" type="presParOf" srcId="{94197AB6-D35E-43E6-B21E-1FB9524D0D7E}" destId="{79790393-D28E-4D20-A99C-DC0FD0510943}" srcOrd="6" destOrd="0" presId="urn:microsoft.com/office/officeart/2016/7/layout/RepeatingBendingProcessNew"/>
    <dgm:cxn modelId="{998CFF78-9BF0-43C3-8F6E-9584F2878A7E}" type="presParOf" srcId="{94197AB6-D35E-43E6-B21E-1FB9524D0D7E}" destId="{498C99F0-C19E-49EC-80FE-F46E09193DC8}" srcOrd="7" destOrd="0" presId="urn:microsoft.com/office/officeart/2016/7/layout/RepeatingBendingProcessNew"/>
    <dgm:cxn modelId="{FAC2D0B1-1B42-4B7D-A509-FCFC84830EDA}" type="presParOf" srcId="{498C99F0-C19E-49EC-80FE-F46E09193DC8}" destId="{E8D7C679-6B80-417F-956B-5427C72D496F}" srcOrd="0" destOrd="0" presId="urn:microsoft.com/office/officeart/2016/7/layout/RepeatingBendingProcessNew"/>
    <dgm:cxn modelId="{2AA67182-E64E-40C4-BF76-3F58FD37C35A}" type="presParOf" srcId="{94197AB6-D35E-43E6-B21E-1FB9524D0D7E}" destId="{A0789D3B-5BC2-43DC-AEAD-067CE187D54F}" srcOrd="8" destOrd="0" presId="urn:microsoft.com/office/officeart/2016/7/layout/RepeatingBendingProcessNew"/>
    <dgm:cxn modelId="{BB1121E2-54B6-4FD4-A1E9-9B621A264A12}" type="presParOf" srcId="{94197AB6-D35E-43E6-B21E-1FB9524D0D7E}" destId="{B076E7FA-7759-4A31-932B-0224306C864B}" srcOrd="9" destOrd="0" presId="urn:microsoft.com/office/officeart/2016/7/layout/RepeatingBendingProcessNew"/>
    <dgm:cxn modelId="{1D8E1DEB-FC56-4F51-9B7A-F39D36CBF5CC}" type="presParOf" srcId="{B076E7FA-7759-4A31-932B-0224306C864B}" destId="{DC069DA4-A776-4DD7-8C55-3CBE7B29493B}" srcOrd="0" destOrd="0" presId="urn:microsoft.com/office/officeart/2016/7/layout/RepeatingBendingProcessNew"/>
    <dgm:cxn modelId="{624B0AA4-ED8F-4A10-BA16-6DD2385BBF02}" type="presParOf" srcId="{94197AB6-D35E-43E6-B21E-1FB9524D0D7E}" destId="{83A4EF1C-9A6B-473C-A561-08F2B8DB1155}"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0DA024-E4EF-447B-9CB2-2CB1674718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A4E7AB9-738A-498C-A318-AE6682D4D6C7}">
      <dgm:prSet/>
      <dgm:spPr/>
      <dgm:t>
        <a:bodyPr/>
        <a:lstStyle/>
        <a:p>
          <a:r>
            <a:rPr lang="en-IN"/>
            <a:t>You can change your existing contract from the consumption-based commercial model to a subscription license. Keep in mind that not all services that are eligible for the consumption-based model are compatible with the subscription-based model.</a:t>
          </a:r>
          <a:endParaRPr lang="en-US"/>
        </a:p>
      </dgm:t>
    </dgm:pt>
    <dgm:pt modelId="{91CB66F7-2E69-404C-9F3D-7155B0B49CA6}" type="parTrans" cxnId="{25FA961E-12EF-4EA1-BAD4-09EA88570607}">
      <dgm:prSet/>
      <dgm:spPr/>
      <dgm:t>
        <a:bodyPr/>
        <a:lstStyle/>
        <a:p>
          <a:endParaRPr lang="en-US"/>
        </a:p>
      </dgm:t>
    </dgm:pt>
    <dgm:pt modelId="{724761FD-CD04-4AAE-B1E4-84DBE40D7A80}" type="sibTrans" cxnId="{25FA961E-12EF-4EA1-BAD4-09EA88570607}">
      <dgm:prSet/>
      <dgm:spPr/>
      <dgm:t>
        <a:bodyPr/>
        <a:lstStyle/>
        <a:p>
          <a:endParaRPr lang="en-US"/>
        </a:p>
      </dgm:t>
    </dgm:pt>
    <dgm:pt modelId="{FB9CA07A-F65C-4B6A-91A6-CCAF3254CE04}">
      <dgm:prSet/>
      <dgm:spPr/>
      <dgm:t>
        <a:bodyPr/>
        <a:lstStyle/>
        <a:p>
          <a:r>
            <a:rPr lang="en-IN"/>
            <a:t>recommend that you contact your SAP account executive or sales representative to discuss feasibility and terms of transforming your contract.</a:t>
          </a:r>
          <a:endParaRPr lang="en-US"/>
        </a:p>
      </dgm:t>
    </dgm:pt>
    <dgm:pt modelId="{CB7D8954-CA01-4EF6-8CF1-877A7775A0C3}" type="parTrans" cxnId="{B1950BB9-A8A0-4CBC-8FD0-BFD59264A3AB}">
      <dgm:prSet/>
      <dgm:spPr/>
      <dgm:t>
        <a:bodyPr/>
        <a:lstStyle/>
        <a:p>
          <a:endParaRPr lang="en-US"/>
        </a:p>
      </dgm:t>
    </dgm:pt>
    <dgm:pt modelId="{277D4B26-6C6E-4929-928E-7921797C44D7}" type="sibTrans" cxnId="{B1950BB9-A8A0-4CBC-8FD0-BFD59264A3AB}">
      <dgm:prSet/>
      <dgm:spPr/>
      <dgm:t>
        <a:bodyPr/>
        <a:lstStyle/>
        <a:p>
          <a:endParaRPr lang="en-US"/>
        </a:p>
      </dgm:t>
    </dgm:pt>
    <dgm:pt modelId="{90725996-408B-479B-BE62-75F499916F43}" type="pres">
      <dgm:prSet presAssocID="{E90DA024-E4EF-447B-9CB2-2CB167471823}" presName="root" presStyleCnt="0">
        <dgm:presLayoutVars>
          <dgm:dir/>
          <dgm:resizeHandles val="exact"/>
        </dgm:presLayoutVars>
      </dgm:prSet>
      <dgm:spPr/>
    </dgm:pt>
    <dgm:pt modelId="{2509357B-3FEF-4738-B72A-986FDAFB5FCF}" type="pres">
      <dgm:prSet presAssocID="{6A4E7AB9-738A-498C-A318-AE6682D4D6C7}" presName="compNode" presStyleCnt="0"/>
      <dgm:spPr/>
    </dgm:pt>
    <dgm:pt modelId="{DA0F6D33-0849-44D8-A98C-938A5839AFD1}" type="pres">
      <dgm:prSet presAssocID="{6A4E7AB9-738A-498C-A318-AE6682D4D6C7}" presName="bgRect" presStyleLbl="bgShp" presStyleIdx="0" presStyleCnt="2"/>
      <dgm:spPr/>
    </dgm:pt>
    <dgm:pt modelId="{A52922D7-059A-475C-94ED-41460DEB59B3}" type="pres">
      <dgm:prSet presAssocID="{6A4E7AB9-738A-498C-A318-AE6682D4D6C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F9E87AEE-D68D-4869-9576-F1DE87629985}" type="pres">
      <dgm:prSet presAssocID="{6A4E7AB9-738A-498C-A318-AE6682D4D6C7}" presName="spaceRect" presStyleCnt="0"/>
      <dgm:spPr/>
    </dgm:pt>
    <dgm:pt modelId="{2A409679-CC2C-466D-AE35-EF7E18996C04}" type="pres">
      <dgm:prSet presAssocID="{6A4E7AB9-738A-498C-A318-AE6682D4D6C7}" presName="parTx" presStyleLbl="revTx" presStyleIdx="0" presStyleCnt="2">
        <dgm:presLayoutVars>
          <dgm:chMax val="0"/>
          <dgm:chPref val="0"/>
        </dgm:presLayoutVars>
      </dgm:prSet>
      <dgm:spPr/>
    </dgm:pt>
    <dgm:pt modelId="{90D97779-08F7-4341-A7AE-F23AA7BC588D}" type="pres">
      <dgm:prSet presAssocID="{724761FD-CD04-4AAE-B1E4-84DBE40D7A80}" presName="sibTrans" presStyleCnt="0"/>
      <dgm:spPr/>
    </dgm:pt>
    <dgm:pt modelId="{87639492-E59F-475C-865B-B5014B9EEFFF}" type="pres">
      <dgm:prSet presAssocID="{FB9CA07A-F65C-4B6A-91A6-CCAF3254CE04}" presName="compNode" presStyleCnt="0"/>
      <dgm:spPr/>
    </dgm:pt>
    <dgm:pt modelId="{AAE38816-343F-4419-8C31-0897062CF4AC}" type="pres">
      <dgm:prSet presAssocID="{FB9CA07A-F65C-4B6A-91A6-CCAF3254CE04}" presName="bgRect" presStyleLbl="bgShp" presStyleIdx="1" presStyleCnt="2"/>
      <dgm:spPr/>
    </dgm:pt>
    <dgm:pt modelId="{C818D771-54BA-49BD-A69F-731DE0989D83}" type="pres">
      <dgm:prSet presAssocID="{FB9CA07A-F65C-4B6A-91A6-CCAF3254CE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954911D1-74B8-4B67-BA10-DDEBDB4FD0A1}" type="pres">
      <dgm:prSet presAssocID="{FB9CA07A-F65C-4B6A-91A6-CCAF3254CE04}" presName="spaceRect" presStyleCnt="0"/>
      <dgm:spPr/>
    </dgm:pt>
    <dgm:pt modelId="{839E4CD4-C587-48DB-ACC7-7A3C7E9A61B7}" type="pres">
      <dgm:prSet presAssocID="{FB9CA07A-F65C-4B6A-91A6-CCAF3254CE04}" presName="parTx" presStyleLbl="revTx" presStyleIdx="1" presStyleCnt="2">
        <dgm:presLayoutVars>
          <dgm:chMax val="0"/>
          <dgm:chPref val="0"/>
        </dgm:presLayoutVars>
      </dgm:prSet>
      <dgm:spPr/>
    </dgm:pt>
  </dgm:ptLst>
  <dgm:cxnLst>
    <dgm:cxn modelId="{25FA961E-12EF-4EA1-BAD4-09EA88570607}" srcId="{E90DA024-E4EF-447B-9CB2-2CB167471823}" destId="{6A4E7AB9-738A-498C-A318-AE6682D4D6C7}" srcOrd="0" destOrd="0" parTransId="{91CB66F7-2E69-404C-9F3D-7155B0B49CA6}" sibTransId="{724761FD-CD04-4AAE-B1E4-84DBE40D7A80}"/>
    <dgm:cxn modelId="{232E0E3B-0335-4BB5-8E21-86841149627B}" type="presOf" srcId="{E90DA024-E4EF-447B-9CB2-2CB167471823}" destId="{90725996-408B-479B-BE62-75F499916F43}" srcOrd="0" destOrd="0" presId="urn:microsoft.com/office/officeart/2018/2/layout/IconVerticalSolidList"/>
    <dgm:cxn modelId="{9EC46D8D-4621-41B5-8848-2EC9BFFA1AA8}" type="presOf" srcId="{6A4E7AB9-738A-498C-A318-AE6682D4D6C7}" destId="{2A409679-CC2C-466D-AE35-EF7E18996C04}" srcOrd="0" destOrd="0" presId="urn:microsoft.com/office/officeart/2018/2/layout/IconVerticalSolidList"/>
    <dgm:cxn modelId="{31B7C7B2-3D17-4A5E-AF49-F43381BFB772}" type="presOf" srcId="{FB9CA07A-F65C-4B6A-91A6-CCAF3254CE04}" destId="{839E4CD4-C587-48DB-ACC7-7A3C7E9A61B7}" srcOrd="0" destOrd="0" presId="urn:microsoft.com/office/officeart/2018/2/layout/IconVerticalSolidList"/>
    <dgm:cxn modelId="{B1950BB9-A8A0-4CBC-8FD0-BFD59264A3AB}" srcId="{E90DA024-E4EF-447B-9CB2-2CB167471823}" destId="{FB9CA07A-F65C-4B6A-91A6-CCAF3254CE04}" srcOrd="1" destOrd="0" parTransId="{CB7D8954-CA01-4EF6-8CF1-877A7775A0C3}" sibTransId="{277D4B26-6C6E-4929-928E-7921797C44D7}"/>
    <dgm:cxn modelId="{8E245BF9-BB73-474C-ADA1-9C71A2DA0E7E}" type="presParOf" srcId="{90725996-408B-479B-BE62-75F499916F43}" destId="{2509357B-3FEF-4738-B72A-986FDAFB5FCF}" srcOrd="0" destOrd="0" presId="urn:microsoft.com/office/officeart/2018/2/layout/IconVerticalSolidList"/>
    <dgm:cxn modelId="{4FDD0840-94B0-4105-812C-6DBE2A39CF41}" type="presParOf" srcId="{2509357B-3FEF-4738-B72A-986FDAFB5FCF}" destId="{DA0F6D33-0849-44D8-A98C-938A5839AFD1}" srcOrd="0" destOrd="0" presId="urn:microsoft.com/office/officeart/2018/2/layout/IconVerticalSolidList"/>
    <dgm:cxn modelId="{C9E719A4-F63F-45A9-830C-2991136203FA}" type="presParOf" srcId="{2509357B-3FEF-4738-B72A-986FDAFB5FCF}" destId="{A52922D7-059A-475C-94ED-41460DEB59B3}" srcOrd="1" destOrd="0" presId="urn:microsoft.com/office/officeart/2018/2/layout/IconVerticalSolidList"/>
    <dgm:cxn modelId="{A74351C7-298D-485B-BF04-78721C3D988E}" type="presParOf" srcId="{2509357B-3FEF-4738-B72A-986FDAFB5FCF}" destId="{F9E87AEE-D68D-4869-9576-F1DE87629985}" srcOrd="2" destOrd="0" presId="urn:microsoft.com/office/officeart/2018/2/layout/IconVerticalSolidList"/>
    <dgm:cxn modelId="{40973D09-BFA4-4C69-AB71-095929AC6945}" type="presParOf" srcId="{2509357B-3FEF-4738-B72A-986FDAFB5FCF}" destId="{2A409679-CC2C-466D-AE35-EF7E18996C04}" srcOrd="3" destOrd="0" presId="urn:microsoft.com/office/officeart/2018/2/layout/IconVerticalSolidList"/>
    <dgm:cxn modelId="{7F62CF61-CD37-4CD5-B7A5-DAC51E3BC023}" type="presParOf" srcId="{90725996-408B-479B-BE62-75F499916F43}" destId="{90D97779-08F7-4341-A7AE-F23AA7BC588D}" srcOrd="1" destOrd="0" presId="urn:microsoft.com/office/officeart/2018/2/layout/IconVerticalSolidList"/>
    <dgm:cxn modelId="{3F649CCB-EC9D-44D9-95BD-FDB226FC990C}" type="presParOf" srcId="{90725996-408B-479B-BE62-75F499916F43}" destId="{87639492-E59F-475C-865B-B5014B9EEFFF}" srcOrd="2" destOrd="0" presId="urn:microsoft.com/office/officeart/2018/2/layout/IconVerticalSolidList"/>
    <dgm:cxn modelId="{0163CB85-17B4-44C5-8A73-338E021A14F2}" type="presParOf" srcId="{87639492-E59F-475C-865B-B5014B9EEFFF}" destId="{AAE38816-343F-4419-8C31-0897062CF4AC}" srcOrd="0" destOrd="0" presId="urn:microsoft.com/office/officeart/2018/2/layout/IconVerticalSolidList"/>
    <dgm:cxn modelId="{9F99BED9-461D-4183-9C25-788049CBF5B6}" type="presParOf" srcId="{87639492-E59F-475C-865B-B5014B9EEFFF}" destId="{C818D771-54BA-49BD-A69F-731DE0989D83}" srcOrd="1" destOrd="0" presId="urn:microsoft.com/office/officeart/2018/2/layout/IconVerticalSolidList"/>
    <dgm:cxn modelId="{2FDB4017-95A8-46BF-85C2-552EFBA3E00B}" type="presParOf" srcId="{87639492-E59F-475C-865B-B5014B9EEFFF}" destId="{954911D1-74B8-4B67-BA10-DDEBDB4FD0A1}" srcOrd="2" destOrd="0" presId="urn:microsoft.com/office/officeart/2018/2/layout/IconVerticalSolidList"/>
    <dgm:cxn modelId="{E40D8F61-EFF8-4BAA-9691-0AAF4E3B11D6}" type="presParOf" srcId="{87639492-E59F-475C-865B-B5014B9EEFFF}" destId="{839E4CD4-C587-48DB-ACC7-7A3C7E9A61B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359E34-5BD5-4170-B806-FC27EB0D3ED5}"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E0B33FF8-7B40-4589-AC0F-85929E32D948}">
      <dgm:prSet/>
      <dgm:spPr/>
      <dgm:t>
        <a:bodyPr/>
        <a:lstStyle/>
        <a:p>
          <a:r>
            <a:rPr lang="en-IN" b="1"/>
            <a:t>Subaccounts</a:t>
          </a:r>
          <a:r>
            <a:rPr lang="en-IN"/>
            <a:t> let you structure a global account according to your organization’s and project’s requirements with regard to members, authorizations, and entitlements.</a:t>
          </a:r>
          <a:endParaRPr lang="en-US"/>
        </a:p>
      </dgm:t>
    </dgm:pt>
    <dgm:pt modelId="{23610BC5-92DB-494B-B3B0-94E279A9D665}" type="parTrans" cxnId="{1F3E8E84-46F6-4383-9E59-40FB351BCBE1}">
      <dgm:prSet/>
      <dgm:spPr/>
      <dgm:t>
        <a:bodyPr/>
        <a:lstStyle/>
        <a:p>
          <a:endParaRPr lang="en-US"/>
        </a:p>
      </dgm:t>
    </dgm:pt>
    <dgm:pt modelId="{8E02C84D-7A98-4A38-B397-D4EB3443DC92}" type="sibTrans" cxnId="{1F3E8E84-46F6-4383-9E59-40FB351BCBE1}">
      <dgm:prSet/>
      <dgm:spPr/>
      <dgm:t>
        <a:bodyPr/>
        <a:lstStyle/>
        <a:p>
          <a:endParaRPr lang="en-US"/>
        </a:p>
      </dgm:t>
    </dgm:pt>
    <dgm:pt modelId="{19D7B9F4-89C4-4611-A4CB-F5F451581015}">
      <dgm:prSet/>
      <dgm:spPr/>
      <dgm:t>
        <a:bodyPr/>
        <a:lstStyle/>
        <a:p>
          <a:r>
            <a:rPr lang="en-IN"/>
            <a:t>A global account can contain one or more subaccounts in which you deploy applications, use services, and manage your subscriptions. </a:t>
          </a:r>
          <a:endParaRPr lang="en-US"/>
        </a:p>
      </dgm:t>
    </dgm:pt>
    <dgm:pt modelId="{5E6E52F2-F35A-4BFE-95B9-BB9BA5E1B096}" type="parTrans" cxnId="{35C4ED33-C899-4397-9259-F88B934FE697}">
      <dgm:prSet/>
      <dgm:spPr/>
      <dgm:t>
        <a:bodyPr/>
        <a:lstStyle/>
        <a:p>
          <a:endParaRPr lang="en-US"/>
        </a:p>
      </dgm:t>
    </dgm:pt>
    <dgm:pt modelId="{0C23C907-95FE-4347-A811-06AAB0B799B0}" type="sibTrans" cxnId="{35C4ED33-C899-4397-9259-F88B934FE697}">
      <dgm:prSet/>
      <dgm:spPr/>
      <dgm:t>
        <a:bodyPr/>
        <a:lstStyle/>
        <a:p>
          <a:endParaRPr lang="en-US"/>
        </a:p>
      </dgm:t>
    </dgm:pt>
    <dgm:pt modelId="{FF64448A-4A71-4FBA-AB65-08164A2DE069}" type="pres">
      <dgm:prSet presAssocID="{BB359E34-5BD5-4170-B806-FC27EB0D3ED5}" presName="vert0" presStyleCnt="0">
        <dgm:presLayoutVars>
          <dgm:dir/>
          <dgm:animOne val="branch"/>
          <dgm:animLvl val="lvl"/>
        </dgm:presLayoutVars>
      </dgm:prSet>
      <dgm:spPr/>
    </dgm:pt>
    <dgm:pt modelId="{0570D7CE-91BD-40B8-9967-53CEAF855858}" type="pres">
      <dgm:prSet presAssocID="{E0B33FF8-7B40-4589-AC0F-85929E32D948}" presName="thickLine" presStyleLbl="alignNode1" presStyleIdx="0" presStyleCnt="2"/>
      <dgm:spPr/>
    </dgm:pt>
    <dgm:pt modelId="{EDF92247-3051-48DF-8879-0F74AFB4B4DC}" type="pres">
      <dgm:prSet presAssocID="{E0B33FF8-7B40-4589-AC0F-85929E32D948}" presName="horz1" presStyleCnt="0"/>
      <dgm:spPr/>
    </dgm:pt>
    <dgm:pt modelId="{1F808DDE-C1B8-4E29-A120-379D7F064BD6}" type="pres">
      <dgm:prSet presAssocID="{E0B33FF8-7B40-4589-AC0F-85929E32D948}" presName="tx1" presStyleLbl="revTx" presStyleIdx="0" presStyleCnt="2"/>
      <dgm:spPr/>
    </dgm:pt>
    <dgm:pt modelId="{B9A18AB0-CBDA-406E-AFE4-4C6DCFA21DF2}" type="pres">
      <dgm:prSet presAssocID="{E0B33FF8-7B40-4589-AC0F-85929E32D948}" presName="vert1" presStyleCnt="0"/>
      <dgm:spPr/>
    </dgm:pt>
    <dgm:pt modelId="{24588213-52CA-4194-A26A-EA7797913FA4}" type="pres">
      <dgm:prSet presAssocID="{19D7B9F4-89C4-4611-A4CB-F5F451581015}" presName="thickLine" presStyleLbl="alignNode1" presStyleIdx="1" presStyleCnt="2"/>
      <dgm:spPr/>
    </dgm:pt>
    <dgm:pt modelId="{66CE6C6C-7D20-453F-B868-97AF9ADC020A}" type="pres">
      <dgm:prSet presAssocID="{19D7B9F4-89C4-4611-A4CB-F5F451581015}" presName="horz1" presStyleCnt="0"/>
      <dgm:spPr/>
    </dgm:pt>
    <dgm:pt modelId="{A55A3F3D-7F30-447B-A5FD-E489213EC242}" type="pres">
      <dgm:prSet presAssocID="{19D7B9F4-89C4-4611-A4CB-F5F451581015}" presName="tx1" presStyleLbl="revTx" presStyleIdx="1" presStyleCnt="2"/>
      <dgm:spPr/>
    </dgm:pt>
    <dgm:pt modelId="{DAC0FEF5-6961-4ECC-BA1F-278D8F016226}" type="pres">
      <dgm:prSet presAssocID="{19D7B9F4-89C4-4611-A4CB-F5F451581015}" presName="vert1" presStyleCnt="0"/>
      <dgm:spPr/>
    </dgm:pt>
  </dgm:ptLst>
  <dgm:cxnLst>
    <dgm:cxn modelId="{35C4ED33-C899-4397-9259-F88B934FE697}" srcId="{BB359E34-5BD5-4170-B806-FC27EB0D3ED5}" destId="{19D7B9F4-89C4-4611-A4CB-F5F451581015}" srcOrd="1" destOrd="0" parTransId="{5E6E52F2-F35A-4BFE-95B9-BB9BA5E1B096}" sibTransId="{0C23C907-95FE-4347-A811-06AAB0B799B0}"/>
    <dgm:cxn modelId="{7FD9AF57-5A5A-4928-BC15-42AD42D6FFCE}" type="presOf" srcId="{E0B33FF8-7B40-4589-AC0F-85929E32D948}" destId="{1F808DDE-C1B8-4E29-A120-379D7F064BD6}" srcOrd="0" destOrd="0" presId="urn:microsoft.com/office/officeart/2008/layout/LinedList"/>
    <dgm:cxn modelId="{1F3E8E84-46F6-4383-9E59-40FB351BCBE1}" srcId="{BB359E34-5BD5-4170-B806-FC27EB0D3ED5}" destId="{E0B33FF8-7B40-4589-AC0F-85929E32D948}" srcOrd="0" destOrd="0" parTransId="{23610BC5-92DB-494B-B3B0-94E279A9D665}" sibTransId="{8E02C84D-7A98-4A38-B397-D4EB3443DC92}"/>
    <dgm:cxn modelId="{00785F98-3C32-44D4-B3A5-865A4E1D2827}" type="presOf" srcId="{19D7B9F4-89C4-4611-A4CB-F5F451581015}" destId="{A55A3F3D-7F30-447B-A5FD-E489213EC242}" srcOrd="0" destOrd="0" presId="urn:microsoft.com/office/officeart/2008/layout/LinedList"/>
    <dgm:cxn modelId="{ED09EBF2-DC55-4ABA-BC1C-13EF8270DCC8}" type="presOf" srcId="{BB359E34-5BD5-4170-B806-FC27EB0D3ED5}" destId="{FF64448A-4A71-4FBA-AB65-08164A2DE069}" srcOrd="0" destOrd="0" presId="urn:microsoft.com/office/officeart/2008/layout/LinedList"/>
    <dgm:cxn modelId="{D1941F6E-E09F-45CE-935C-43B8614F4BC7}" type="presParOf" srcId="{FF64448A-4A71-4FBA-AB65-08164A2DE069}" destId="{0570D7CE-91BD-40B8-9967-53CEAF855858}" srcOrd="0" destOrd="0" presId="urn:microsoft.com/office/officeart/2008/layout/LinedList"/>
    <dgm:cxn modelId="{0C8E6A91-3C1D-4A36-ABEB-20A7BBAFB978}" type="presParOf" srcId="{FF64448A-4A71-4FBA-AB65-08164A2DE069}" destId="{EDF92247-3051-48DF-8879-0F74AFB4B4DC}" srcOrd="1" destOrd="0" presId="urn:microsoft.com/office/officeart/2008/layout/LinedList"/>
    <dgm:cxn modelId="{D0597334-FC4B-4A1E-98AA-32791718C98F}" type="presParOf" srcId="{EDF92247-3051-48DF-8879-0F74AFB4B4DC}" destId="{1F808DDE-C1B8-4E29-A120-379D7F064BD6}" srcOrd="0" destOrd="0" presId="urn:microsoft.com/office/officeart/2008/layout/LinedList"/>
    <dgm:cxn modelId="{14A19477-A78E-4E3D-9DA4-D1F259C2BFF9}" type="presParOf" srcId="{EDF92247-3051-48DF-8879-0F74AFB4B4DC}" destId="{B9A18AB0-CBDA-406E-AFE4-4C6DCFA21DF2}" srcOrd="1" destOrd="0" presId="urn:microsoft.com/office/officeart/2008/layout/LinedList"/>
    <dgm:cxn modelId="{96488797-2DBA-46AB-9F9D-EFBDD2C1A8B3}" type="presParOf" srcId="{FF64448A-4A71-4FBA-AB65-08164A2DE069}" destId="{24588213-52CA-4194-A26A-EA7797913FA4}" srcOrd="2" destOrd="0" presId="urn:microsoft.com/office/officeart/2008/layout/LinedList"/>
    <dgm:cxn modelId="{096F533C-AB02-4112-809C-7DF8A7B48B0F}" type="presParOf" srcId="{FF64448A-4A71-4FBA-AB65-08164A2DE069}" destId="{66CE6C6C-7D20-453F-B868-97AF9ADC020A}" srcOrd="3" destOrd="0" presId="urn:microsoft.com/office/officeart/2008/layout/LinedList"/>
    <dgm:cxn modelId="{BDE3EB0B-433A-40BD-876B-7DEE03DA5252}" type="presParOf" srcId="{66CE6C6C-7D20-453F-B868-97AF9ADC020A}" destId="{A55A3F3D-7F30-447B-A5FD-E489213EC242}" srcOrd="0" destOrd="0" presId="urn:microsoft.com/office/officeart/2008/layout/LinedList"/>
    <dgm:cxn modelId="{57E2DDD6-03DD-45E1-B0D9-CE66AF965775}" type="presParOf" srcId="{66CE6C6C-7D20-453F-B868-97AF9ADC020A}" destId="{DAC0FEF5-6961-4ECC-BA1F-278D8F0162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CC6EF9-B925-4CA5-8F7E-7A3846186BB2}" type="doc">
      <dgm:prSet loTypeId="urn:microsoft.com/office/officeart/2005/8/layout/process1" loCatId="process" qsTypeId="urn:microsoft.com/office/officeart/2005/8/quickstyle/simple1" qsCatId="simple" csTypeId="urn:microsoft.com/office/officeart/2005/8/colors/colorful5" csCatId="colorful"/>
      <dgm:spPr/>
      <dgm:t>
        <a:bodyPr/>
        <a:lstStyle/>
        <a:p>
          <a:endParaRPr lang="en-US"/>
        </a:p>
      </dgm:t>
    </dgm:pt>
    <dgm:pt modelId="{6AA44B24-602D-4B34-9E4D-A97D49F79F15}">
      <dgm:prSet/>
      <dgm:spPr/>
      <dgm:t>
        <a:bodyPr/>
        <a:lstStyle/>
        <a:p>
          <a:r>
            <a:rPr lang="en-US" b="0" i="0"/>
            <a:t>Enables asynchronous messaging by using message queues.</a:t>
          </a:r>
          <a:endParaRPr lang="en-US"/>
        </a:p>
      </dgm:t>
    </dgm:pt>
    <dgm:pt modelId="{6CDBD2A2-91E7-49E1-9C55-84C51EDC916F}" type="parTrans" cxnId="{28FF5498-CCEF-451A-8341-EEB326C782F9}">
      <dgm:prSet/>
      <dgm:spPr/>
      <dgm:t>
        <a:bodyPr/>
        <a:lstStyle/>
        <a:p>
          <a:endParaRPr lang="en-US"/>
        </a:p>
      </dgm:t>
    </dgm:pt>
    <dgm:pt modelId="{18B3285E-F4D2-4EFE-AFCD-235941E60730}" type="sibTrans" cxnId="{28FF5498-CCEF-451A-8341-EEB326C782F9}">
      <dgm:prSet/>
      <dgm:spPr/>
      <dgm:t>
        <a:bodyPr/>
        <a:lstStyle/>
        <a:p>
          <a:endParaRPr lang="en-US"/>
        </a:p>
      </dgm:t>
    </dgm:pt>
    <dgm:pt modelId="{EAA3202C-06FF-418A-AFDC-879C553103DD}">
      <dgm:prSet/>
      <dgm:spPr/>
      <dgm:t>
        <a:bodyPr/>
        <a:lstStyle/>
        <a:p>
          <a:r>
            <a:rPr lang="en-US" b="0" i="0"/>
            <a:t>The sender adapter consumes messages from a queue. The messages are processed concurrently.</a:t>
          </a:r>
          <a:endParaRPr lang="en-US"/>
        </a:p>
      </dgm:t>
    </dgm:pt>
    <dgm:pt modelId="{D50CDAF7-5850-43BD-9714-A8577BE78918}" type="parTrans" cxnId="{BF14C503-F388-4F01-AA8A-17CD732491F3}">
      <dgm:prSet/>
      <dgm:spPr/>
      <dgm:t>
        <a:bodyPr/>
        <a:lstStyle/>
        <a:p>
          <a:endParaRPr lang="en-US"/>
        </a:p>
      </dgm:t>
    </dgm:pt>
    <dgm:pt modelId="{2B6E26CA-82F4-4B92-B0AF-F9337FE5C0C6}" type="sibTrans" cxnId="{BF14C503-F388-4F01-AA8A-17CD732491F3}">
      <dgm:prSet/>
      <dgm:spPr/>
      <dgm:t>
        <a:bodyPr/>
        <a:lstStyle/>
        <a:p>
          <a:endParaRPr lang="en-US"/>
        </a:p>
      </dgm:t>
    </dgm:pt>
    <dgm:pt modelId="{855FB56E-CE87-45AD-AB2B-AD76714F6691}">
      <dgm:prSet/>
      <dgm:spPr/>
      <dgm:t>
        <a:bodyPr/>
        <a:lstStyle/>
        <a:p>
          <a:r>
            <a:rPr lang="en-US" b="0" i="0"/>
            <a:t>To prevent situations where the JMS adapter tries again and again to process a failed (large) message, you can store messages (where the processing stopped unexpectedly) in a dead-letter queue after two retries.</a:t>
          </a:r>
          <a:endParaRPr lang="en-US"/>
        </a:p>
      </dgm:t>
    </dgm:pt>
    <dgm:pt modelId="{87894B54-D9FF-468D-BE3D-0389405A96FD}" type="parTrans" cxnId="{72A51112-B3D7-4DD0-95A3-61928EF41CED}">
      <dgm:prSet/>
      <dgm:spPr/>
      <dgm:t>
        <a:bodyPr/>
        <a:lstStyle/>
        <a:p>
          <a:endParaRPr lang="en-US"/>
        </a:p>
      </dgm:t>
    </dgm:pt>
    <dgm:pt modelId="{B180F4B1-2301-4E80-B331-1AB022DF39B6}" type="sibTrans" cxnId="{72A51112-B3D7-4DD0-95A3-61928EF41CED}">
      <dgm:prSet/>
      <dgm:spPr/>
      <dgm:t>
        <a:bodyPr/>
        <a:lstStyle/>
        <a:p>
          <a:endParaRPr lang="en-US"/>
        </a:p>
      </dgm:t>
    </dgm:pt>
    <dgm:pt modelId="{06635CB7-BAC8-4A2A-8171-B474D2426521}" type="pres">
      <dgm:prSet presAssocID="{A1CC6EF9-B925-4CA5-8F7E-7A3846186BB2}" presName="Name0" presStyleCnt="0">
        <dgm:presLayoutVars>
          <dgm:dir/>
          <dgm:resizeHandles val="exact"/>
        </dgm:presLayoutVars>
      </dgm:prSet>
      <dgm:spPr/>
    </dgm:pt>
    <dgm:pt modelId="{2FB47413-8711-4985-9B46-C22C0A1ED3DC}" type="pres">
      <dgm:prSet presAssocID="{6AA44B24-602D-4B34-9E4D-A97D49F79F15}" presName="node" presStyleLbl="node1" presStyleIdx="0" presStyleCnt="3">
        <dgm:presLayoutVars>
          <dgm:bulletEnabled val="1"/>
        </dgm:presLayoutVars>
      </dgm:prSet>
      <dgm:spPr/>
    </dgm:pt>
    <dgm:pt modelId="{67CD84C7-D8C8-423D-81D2-4D625335F3D0}" type="pres">
      <dgm:prSet presAssocID="{18B3285E-F4D2-4EFE-AFCD-235941E60730}" presName="sibTrans" presStyleLbl="sibTrans2D1" presStyleIdx="0" presStyleCnt="2"/>
      <dgm:spPr/>
    </dgm:pt>
    <dgm:pt modelId="{DAAC5146-E85C-4300-BDFD-13CC66A5BE8F}" type="pres">
      <dgm:prSet presAssocID="{18B3285E-F4D2-4EFE-AFCD-235941E60730}" presName="connectorText" presStyleLbl="sibTrans2D1" presStyleIdx="0" presStyleCnt="2"/>
      <dgm:spPr/>
    </dgm:pt>
    <dgm:pt modelId="{9B809D58-6391-4065-8CDA-8927407024BF}" type="pres">
      <dgm:prSet presAssocID="{EAA3202C-06FF-418A-AFDC-879C553103DD}" presName="node" presStyleLbl="node1" presStyleIdx="1" presStyleCnt="3">
        <dgm:presLayoutVars>
          <dgm:bulletEnabled val="1"/>
        </dgm:presLayoutVars>
      </dgm:prSet>
      <dgm:spPr/>
    </dgm:pt>
    <dgm:pt modelId="{195B5DB9-30CD-4712-A30F-5DAC12D6F8DB}" type="pres">
      <dgm:prSet presAssocID="{2B6E26CA-82F4-4B92-B0AF-F9337FE5C0C6}" presName="sibTrans" presStyleLbl="sibTrans2D1" presStyleIdx="1" presStyleCnt="2"/>
      <dgm:spPr/>
    </dgm:pt>
    <dgm:pt modelId="{FC392D5E-82D3-475D-867F-A62F2A0B5B7A}" type="pres">
      <dgm:prSet presAssocID="{2B6E26CA-82F4-4B92-B0AF-F9337FE5C0C6}" presName="connectorText" presStyleLbl="sibTrans2D1" presStyleIdx="1" presStyleCnt="2"/>
      <dgm:spPr/>
    </dgm:pt>
    <dgm:pt modelId="{0085BC67-D8D4-4862-ACE7-C037E6929F55}" type="pres">
      <dgm:prSet presAssocID="{855FB56E-CE87-45AD-AB2B-AD76714F6691}" presName="node" presStyleLbl="node1" presStyleIdx="2" presStyleCnt="3">
        <dgm:presLayoutVars>
          <dgm:bulletEnabled val="1"/>
        </dgm:presLayoutVars>
      </dgm:prSet>
      <dgm:spPr/>
    </dgm:pt>
  </dgm:ptLst>
  <dgm:cxnLst>
    <dgm:cxn modelId="{BF14C503-F388-4F01-AA8A-17CD732491F3}" srcId="{A1CC6EF9-B925-4CA5-8F7E-7A3846186BB2}" destId="{EAA3202C-06FF-418A-AFDC-879C553103DD}" srcOrd="1" destOrd="0" parTransId="{D50CDAF7-5850-43BD-9714-A8577BE78918}" sibTransId="{2B6E26CA-82F4-4B92-B0AF-F9337FE5C0C6}"/>
    <dgm:cxn modelId="{BC375707-3C53-48B7-93C4-1610F907EC53}" type="presOf" srcId="{18B3285E-F4D2-4EFE-AFCD-235941E60730}" destId="{67CD84C7-D8C8-423D-81D2-4D625335F3D0}" srcOrd="0" destOrd="0" presId="urn:microsoft.com/office/officeart/2005/8/layout/process1"/>
    <dgm:cxn modelId="{72A51112-B3D7-4DD0-95A3-61928EF41CED}" srcId="{A1CC6EF9-B925-4CA5-8F7E-7A3846186BB2}" destId="{855FB56E-CE87-45AD-AB2B-AD76714F6691}" srcOrd="2" destOrd="0" parTransId="{87894B54-D9FF-468D-BE3D-0389405A96FD}" sibTransId="{B180F4B1-2301-4E80-B331-1AB022DF39B6}"/>
    <dgm:cxn modelId="{0A7EFA6E-6629-4EE9-B018-B6C7DF679AE3}" type="presOf" srcId="{2B6E26CA-82F4-4B92-B0AF-F9337FE5C0C6}" destId="{FC392D5E-82D3-475D-867F-A62F2A0B5B7A}" srcOrd="1" destOrd="0" presId="urn:microsoft.com/office/officeart/2005/8/layout/process1"/>
    <dgm:cxn modelId="{C43F8C7E-A3A6-4D3F-A132-BC164A06ACFD}" type="presOf" srcId="{6AA44B24-602D-4B34-9E4D-A97D49F79F15}" destId="{2FB47413-8711-4985-9B46-C22C0A1ED3DC}" srcOrd="0" destOrd="0" presId="urn:microsoft.com/office/officeart/2005/8/layout/process1"/>
    <dgm:cxn modelId="{F843CE8D-4AA3-44F1-92CF-7960FBC8DB94}" type="presOf" srcId="{18B3285E-F4D2-4EFE-AFCD-235941E60730}" destId="{DAAC5146-E85C-4300-BDFD-13CC66A5BE8F}" srcOrd="1" destOrd="0" presId="urn:microsoft.com/office/officeart/2005/8/layout/process1"/>
    <dgm:cxn modelId="{28FF5498-CCEF-451A-8341-EEB326C782F9}" srcId="{A1CC6EF9-B925-4CA5-8F7E-7A3846186BB2}" destId="{6AA44B24-602D-4B34-9E4D-A97D49F79F15}" srcOrd="0" destOrd="0" parTransId="{6CDBD2A2-91E7-49E1-9C55-84C51EDC916F}" sibTransId="{18B3285E-F4D2-4EFE-AFCD-235941E60730}"/>
    <dgm:cxn modelId="{4FAD4CC7-A012-4302-AD5C-A5FE54F17BD3}" type="presOf" srcId="{2B6E26CA-82F4-4B92-B0AF-F9337FE5C0C6}" destId="{195B5DB9-30CD-4712-A30F-5DAC12D6F8DB}" srcOrd="0" destOrd="0" presId="urn:microsoft.com/office/officeart/2005/8/layout/process1"/>
    <dgm:cxn modelId="{8471E4C8-C338-4B59-B902-E1F6CA0BC7D8}" type="presOf" srcId="{EAA3202C-06FF-418A-AFDC-879C553103DD}" destId="{9B809D58-6391-4065-8CDA-8927407024BF}" srcOrd="0" destOrd="0" presId="urn:microsoft.com/office/officeart/2005/8/layout/process1"/>
    <dgm:cxn modelId="{A7FA96D8-248F-4669-922C-FB7D6568F24E}" type="presOf" srcId="{855FB56E-CE87-45AD-AB2B-AD76714F6691}" destId="{0085BC67-D8D4-4862-ACE7-C037E6929F55}" srcOrd="0" destOrd="0" presId="urn:microsoft.com/office/officeart/2005/8/layout/process1"/>
    <dgm:cxn modelId="{9A490BE3-19B0-43BD-B97A-8E26AB82C223}" type="presOf" srcId="{A1CC6EF9-B925-4CA5-8F7E-7A3846186BB2}" destId="{06635CB7-BAC8-4A2A-8171-B474D2426521}" srcOrd="0" destOrd="0" presId="urn:microsoft.com/office/officeart/2005/8/layout/process1"/>
    <dgm:cxn modelId="{C47BC9F0-51FF-4CC0-A05C-654971572859}" type="presParOf" srcId="{06635CB7-BAC8-4A2A-8171-B474D2426521}" destId="{2FB47413-8711-4985-9B46-C22C0A1ED3DC}" srcOrd="0" destOrd="0" presId="urn:microsoft.com/office/officeart/2005/8/layout/process1"/>
    <dgm:cxn modelId="{5CAF3696-80E6-4977-BF1E-03E2AA8FDDAF}" type="presParOf" srcId="{06635CB7-BAC8-4A2A-8171-B474D2426521}" destId="{67CD84C7-D8C8-423D-81D2-4D625335F3D0}" srcOrd="1" destOrd="0" presId="urn:microsoft.com/office/officeart/2005/8/layout/process1"/>
    <dgm:cxn modelId="{76DCFACF-7B15-426F-92D7-F20319175B72}" type="presParOf" srcId="{67CD84C7-D8C8-423D-81D2-4D625335F3D0}" destId="{DAAC5146-E85C-4300-BDFD-13CC66A5BE8F}" srcOrd="0" destOrd="0" presId="urn:microsoft.com/office/officeart/2005/8/layout/process1"/>
    <dgm:cxn modelId="{2741C557-7D5E-429C-B15D-4B25B925898C}" type="presParOf" srcId="{06635CB7-BAC8-4A2A-8171-B474D2426521}" destId="{9B809D58-6391-4065-8CDA-8927407024BF}" srcOrd="2" destOrd="0" presId="urn:microsoft.com/office/officeart/2005/8/layout/process1"/>
    <dgm:cxn modelId="{97C1A041-FF77-4290-BB5D-C88931D53D0B}" type="presParOf" srcId="{06635CB7-BAC8-4A2A-8171-B474D2426521}" destId="{195B5DB9-30CD-4712-A30F-5DAC12D6F8DB}" srcOrd="3" destOrd="0" presId="urn:microsoft.com/office/officeart/2005/8/layout/process1"/>
    <dgm:cxn modelId="{3B13F099-ECB6-40FB-B517-A08064151F01}" type="presParOf" srcId="{195B5DB9-30CD-4712-A30F-5DAC12D6F8DB}" destId="{FC392D5E-82D3-475D-867F-A62F2A0B5B7A}" srcOrd="0" destOrd="0" presId="urn:microsoft.com/office/officeart/2005/8/layout/process1"/>
    <dgm:cxn modelId="{F5D58333-1460-4868-A8CE-D49C49FB1E8D}" type="presParOf" srcId="{06635CB7-BAC8-4A2A-8171-B474D2426521}" destId="{0085BC67-D8D4-4862-ACE7-C037E6929F5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F0A2EC-47D5-4042-ADC0-3804BD38DD5A}"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F7C7B651-E2F4-4C96-8F86-67ACB26F7D6B}">
      <dgm:prSet/>
      <dgm:spPr/>
      <dgm:t>
        <a:bodyPr/>
        <a:lstStyle/>
        <a:p>
          <a:r>
            <a:rPr lang="en-US" b="0" i="0"/>
            <a:t>Connects SAP Cloud Integration to systems using the Open Data (OData) protocol in either ATOM or JSON format (only synchronous communication is supported).</a:t>
          </a:r>
          <a:endParaRPr lang="en-US"/>
        </a:p>
      </dgm:t>
    </dgm:pt>
    <dgm:pt modelId="{7A7D02B0-73C4-4243-9D33-680078699E09}" type="parTrans" cxnId="{797C08B2-4115-4505-A331-765807F77294}">
      <dgm:prSet/>
      <dgm:spPr/>
      <dgm:t>
        <a:bodyPr/>
        <a:lstStyle/>
        <a:p>
          <a:endParaRPr lang="en-US"/>
        </a:p>
      </dgm:t>
    </dgm:pt>
    <dgm:pt modelId="{E6F2E531-70BF-4F0D-B8B3-C31A93DE8A21}" type="sibTrans" cxnId="{797C08B2-4115-4505-A331-765807F77294}">
      <dgm:prSet/>
      <dgm:spPr/>
      <dgm:t>
        <a:bodyPr/>
        <a:lstStyle/>
        <a:p>
          <a:endParaRPr lang="en-US"/>
        </a:p>
      </dgm:t>
    </dgm:pt>
    <dgm:pt modelId="{C46A33B1-4E93-4C67-9517-36D9C3D9EF0B}">
      <dgm:prSet/>
      <dgm:spPr/>
      <dgm:t>
        <a:bodyPr/>
        <a:lstStyle/>
        <a:p>
          <a:r>
            <a:rPr lang="en-US" b="0" i="0"/>
            <a:t>The adapter receives incoming requests in either ATOM or JSON format.</a:t>
          </a:r>
          <a:endParaRPr lang="en-US"/>
        </a:p>
      </dgm:t>
    </dgm:pt>
    <dgm:pt modelId="{E4661243-1D9B-4EA3-822E-7311A290B7A3}" type="parTrans" cxnId="{14ADC8F7-B011-4335-9CED-052ECDE7B0A6}">
      <dgm:prSet/>
      <dgm:spPr/>
      <dgm:t>
        <a:bodyPr/>
        <a:lstStyle/>
        <a:p>
          <a:endParaRPr lang="en-US"/>
        </a:p>
      </dgm:t>
    </dgm:pt>
    <dgm:pt modelId="{8273FF43-2EF7-4766-B120-56C876F60984}" type="sibTrans" cxnId="{14ADC8F7-B011-4335-9CED-052ECDE7B0A6}">
      <dgm:prSet/>
      <dgm:spPr/>
      <dgm:t>
        <a:bodyPr/>
        <a:lstStyle/>
        <a:p>
          <a:endParaRPr lang="en-US"/>
        </a:p>
      </dgm:t>
    </dgm:pt>
    <dgm:pt modelId="{68F33A40-43EE-46DF-8AE0-5C541CA806AD}">
      <dgm:prSet/>
      <dgm:spPr/>
      <dgm:t>
        <a:bodyPr/>
        <a:lstStyle/>
        <a:p>
          <a:r>
            <a:rPr lang="en-US" b="0" i="0"/>
            <a:t>Supported operations: Create (POST), Delete (DELETE), Query (GET), Read (GET), Update (PUT)</a:t>
          </a:r>
          <a:endParaRPr lang="en-US"/>
        </a:p>
      </dgm:t>
    </dgm:pt>
    <dgm:pt modelId="{07E234AE-8D22-4697-ACF9-7F0383F0E2CC}" type="parTrans" cxnId="{34FB8146-035F-45A5-8606-634B08AB5874}">
      <dgm:prSet/>
      <dgm:spPr/>
      <dgm:t>
        <a:bodyPr/>
        <a:lstStyle/>
        <a:p>
          <a:endParaRPr lang="en-US"/>
        </a:p>
      </dgm:t>
    </dgm:pt>
    <dgm:pt modelId="{A3955874-5775-49AD-9A30-8CC660FAE350}" type="sibTrans" cxnId="{34FB8146-035F-45A5-8606-634B08AB5874}">
      <dgm:prSet/>
      <dgm:spPr/>
      <dgm:t>
        <a:bodyPr/>
        <a:lstStyle/>
        <a:p>
          <a:endParaRPr lang="en-US"/>
        </a:p>
      </dgm:t>
    </dgm:pt>
    <dgm:pt modelId="{D4740E6C-444E-4916-A1C6-3C12CFC73D15}" type="pres">
      <dgm:prSet presAssocID="{72F0A2EC-47D5-4042-ADC0-3804BD38DD5A}" presName="Name0" presStyleCnt="0">
        <dgm:presLayoutVars>
          <dgm:dir/>
          <dgm:animLvl val="lvl"/>
          <dgm:resizeHandles val="exact"/>
        </dgm:presLayoutVars>
      </dgm:prSet>
      <dgm:spPr/>
    </dgm:pt>
    <dgm:pt modelId="{60B06E06-800D-41D7-8B77-E45E1AB8FDA8}" type="pres">
      <dgm:prSet presAssocID="{F7C7B651-E2F4-4C96-8F86-67ACB26F7D6B}" presName="linNode" presStyleCnt="0"/>
      <dgm:spPr/>
    </dgm:pt>
    <dgm:pt modelId="{FCCF1581-1145-4C4F-B38F-3D34851F7798}" type="pres">
      <dgm:prSet presAssocID="{F7C7B651-E2F4-4C96-8F86-67ACB26F7D6B}" presName="parentText" presStyleLbl="node1" presStyleIdx="0" presStyleCnt="3">
        <dgm:presLayoutVars>
          <dgm:chMax val="1"/>
          <dgm:bulletEnabled val="1"/>
        </dgm:presLayoutVars>
      </dgm:prSet>
      <dgm:spPr/>
    </dgm:pt>
    <dgm:pt modelId="{49E8F9CC-BFCC-4F27-800F-A92E485F47E9}" type="pres">
      <dgm:prSet presAssocID="{E6F2E531-70BF-4F0D-B8B3-C31A93DE8A21}" presName="sp" presStyleCnt="0"/>
      <dgm:spPr/>
    </dgm:pt>
    <dgm:pt modelId="{E56B02E4-AE35-40E7-A836-4804186A2435}" type="pres">
      <dgm:prSet presAssocID="{C46A33B1-4E93-4C67-9517-36D9C3D9EF0B}" presName="linNode" presStyleCnt="0"/>
      <dgm:spPr/>
    </dgm:pt>
    <dgm:pt modelId="{C3B4F98F-5B91-421E-BA25-EE1DB5DA6DA3}" type="pres">
      <dgm:prSet presAssocID="{C46A33B1-4E93-4C67-9517-36D9C3D9EF0B}" presName="parentText" presStyleLbl="node1" presStyleIdx="1" presStyleCnt="3">
        <dgm:presLayoutVars>
          <dgm:chMax val="1"/>
          <dgm:bulletEnabled val="1"/>
        </dgm:presLayoutVars>
      </dgm:prSet>
      <dgm:spPr/>
    </dgm:pt>
    <dgm:pt modelId="{33F9F8FD-A787-4EBB-A5FE-D7F48335AE23}" type="pres">
      <dgm:prSet presAssocID="{8273FF43-2EF7-4766-B120-56C876F60984}" presName="sp" presStyleCnt="0"/>
      <dgm:spPr/>
    </dgm:pt>
    <dgm:pt modelId="{B0B51E47-FFB3-4BAB-AEA2-2932B3134596}" type="pres">
      <dgm:prSet presAssocID="{68F33A40-43EE-46DF-8AE0-5C541CA806AD}" presName="linNode" presStyleCnt="0"/>
      <dgm:spPr/>
    </dgm:pt>
    <dgm:pt modelId="{9E456F69-B341-40A7-9946-7392415DC02A}" type="pres">
      <dgm:prSet presAssocID="{68F33A40-43EE-46DF-8AE0-5C541CA806AD}" presName="parentText" presStyleLbl="node1" presStyleIdx="2" presStyleCnt="3">
        <dgm:presLayoutVars>
          <dgm:chMax val="1"/>
          <dgm:bulletEnabled val="1"/>
        </dgm:presLayoutVars>
      </dgm:prSet>
      <dgm:spPr/>
    </dgm:pt>
  </dgm:ptLst>
  <dgm:cxnLst>
    <dgm:cxn modelId="{DEBE145D-AC32-4D93-BCB9-8C070446B6A1}" type="presOf" srcId="{72F0A2EC-47D5-4042-ADC0-3804BD38DD5A}" destId="{D4740E6C-444E-4916-A1C6-3C12CFC73D15}" srcOrd="0" destOrd="0" presId="urn:microsoft.com/office/officeart/2005/8/layout/vList5"/>
    <dgm:cxn modelId="{1E233A46-04FF-4041-A00F-8D4E4845D6C6}" type="presOf" srcId="{F7C7B651-E2F4-4C96-8F86-67ACB26F7D6B}" destId="{FCCF1581-1145-4C4F-B38F-3D34851F7798}" srcOrd="0" destOrd="0" presId="urn:microsoft.com/office/officeart/2005/8/layout/vList5"/>
    <dgm:cxn modelId="{34FB8146-035F-45A5-8606-634B08AB5874}" srcId="{72F0A2EC-47D5-4042-ADC0-3804BD38DD5A}" destId="{68F33A40-43EE-46DF-8AE0-5C541CA806AD}" srcOrd="2" destOrd="0" parTransId="{07E234AE-8D22-4697-ACF9-7F0383F0E2CC}" sibTransId="{A3955874-5775-49AD-9A30-8CC660FAE350}"/>
    <dgm:cxn modelId="{797C08B2-4115-4505-A331-765807F77294}" srcId="{72F0A2EC-47D5-4042-ADC0-3804BD38DD5A}" destId="{F7C7B651-E2F4-4C96-8F86-67ACB26F7D6B}" srcOrd="0" destOrd="0" parTransId="{7A7D02B0-73C4-4243-9D33-680078699E09}" sibTransId="{E6F2E531-70BF-4F0D-B8B3-C31A93DE8A21}"/>
    <dgm:cxn modelId="{097B43BD-B2BA-4689-88E9-5939363DA3FA}" type="presOf" srcId="{C46A33B1-4E93-4C67-9517-36D9C3D9EF0B}" destId="{C3B4F98F-5B91-421E-BA25-EE1DB5DA6DA3}" srcOrd="0" destOrd="0" presId="urn:microsoft.com/office/officeart/2005/8/layout/vList5"/>
    <dgm:cxn modelId="{1A63CFCD-0421-4964-BE09-4BB3897DC092}" type="presOf" srcId="{68F33A40-43EE-46DF-8AE0-5C541CA806AD}" destId="{9E456F69-B341-40A7-9946-7392415DC02A}" srcOrd="0" destOrd="0" presId="urn:microsoft.com/office/officeart/2005/8/layout/vList5"/>
    <dgm:cxn modelId="{14ADC8F7-B011-4335-9CED-052ECDE7B0A6}" srcId="{72F0A2EC-47D5-4042-ADC0-3804BD38DD5A}" destId="{C46A33B1-4E93-4C67-9517-36D9C3D9EF0B}" srcOrd="1" destOrd="0" parTransId="{E4661243-1D9B-4EA3-822E-7311A290B7A3}" sibTransId="{8273FF43-2EF7-4766-B120-56C876F60984}"/>
    <dgm:cxn modelId="{C421DEB4-65D4-4D40-A458-08918BBE0D94}" type="presParOf" srcId="{D4740E6C-444E-4916-A1C6-3C12CFC73D15}" destId="{60B06E06-800D-41D7-8B77-E45E1AB8FDA8}" srcOrd="0" destOrd="0" presId="urn:microsoft.com/office/officeart/2005/8/layout/vList5"/>
    <dgm:cxn modelId="{B326A3E4-DB66-4F0C-B0D9-AD0860856DC9}" type="presParOf" srcId="{60B06E06-800D-41D7-8B77-E45E1AB8FDA8}" destId="{FCCF1581-1145-4C4F-B38F-3D34851F7798}" srcOrd="0" destOrd="0" presId="urn:microsoft.com/office/officeart/2005/8/layout/vList5"/>
    <dgm:cxn modelId="{B334CB89-40AF-4909-B29C-A19276765CE7}" type="presParOf" srcId="{D4740E6C-444E-4916-A1C6-3C12CFC73D15}" destId="{49E8F9CC-BFCC-4F27-800F-A92E485F47E9}" srcOrd="1" destOrd="0" presId="urn:microsoft.com/office/officeart/2005/8/layout/vList5"/>
    <dgm:cxn modelId="{1B7A7B4B-7D66-4DEA-8F55-437E9A9D32F3}" type="presParOf" srcId="{D4740E6C-444E-4916-A1C6-3C12CFC73D15}" destId="{E56B02E4-AE35-40E7-A836-4804186A2435}" srcOrd="2" destOrd="0" presId="urn:microsoft.com/office/officeart/2005/8/layout/vList5"/>
    <dgm:cxn modelId="{7FE8FEFF-E4D3-4F86-AE29-3A6AEDC7E77A}" type="presParOf" srcId="{E56B02E4-AE35-40E7-A836-4804186A2435}" destId="{C3B4F98F-5B91-421E-BA25-EE1DB5DA6DA3}" srcOrd="0" destOrd="0" presId="urn:microsoft.com/office/officeart/2005/8/layout/vList5"/>
    <dgm:cxn modelId="{66517C88-EA06-4625-B075-9D3EAE31203C}" type="presParOf" srcId="{D4740E6C-444E-4916-A1C6-3C12CFC73D15}" destId="{33F9F8FD-A787-4EBB-A5FE-D7F48335AE23}" srcOrd="3" destOrd="0" presId="urn:microsoft.com/office/officeart/2005/8/layout/vList5"/>
    <dgm:cxn modelId="{5D03BD72-0BED-40B1-B8F3-054A6F1DC53A}" type="presParOf" srcId="{D4740E6C-444E-4916-A1C6-3C12CFC73D15}" destId="{B0B51E47-FFB3-4BAB-AEA2-2932B3134596}" srcOrd="4" destOrd="0" presId="urn:microsoft.com/office/officeart/2005/8/layout/vList5"/>
    <dgm:cxn modelId="{5D8B473C-579A-47ED-BA4A-5855927078E2}" type="presParOf" srcId="{B0B51E47-FFB3-4BAB-AEA2-2932B3134596}" destId="{9E456F69-B341-40A7-9946-7392415DC02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BF0CDB-66D1-4E21-A633-309EE79AD04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88F05AE-A6D0-4B1E-ADDE-37A6B8E969A1}">
      <dgm:prSet/>
      <dgm:spPr/>
      <dgm:t>
        <a:bodyPr/>
        <a:lstStyle/>
        <a:p>
          <a:r>
            <a:rPr lang="en-US" b="0" i="0"/>
            <a:t>Connects SAP Cloud Integration to more than 150 non-SAP Cloud applications that are supported by SAP Open Connectors.</a:t>
          </a:r>
          <a:endParaRPr lang="en-US"/>
        </a:p>
      </dgm:t>
    </dgm:pt>
    <dgm:pt modelId="{B8B109FF-B14F-4600-9745-D005127A8DC6}" type="parTrans" cxnId="{9D94F093-86C0-4ECB-AE73-80F93F214AC0}">
      <dgm:prSet/>
      <dgm:spPr/>
      <dgm:t>
        <a:bodyPr/>
        <a:lstStyle/>
        <a:p>
          <a:endParaRPr lang="en-US"/>
        </a:p>
      </dgm:t>
    </dgm:pt>
    <dgm:pt modelId="{0C9AB909-D271-46EA-ABF2-42E9BCB44CF1}" type="sibTrans" cxnId="{9D94F093-86C0-4ECB-AE73-80F93F214AC0}">
      <dgm:prSet/>
      <dgm:spPr/>
      <dgm:t>
        <a:bodyPr/>
        <a:lstStyle/>
        <a:p>
          <a:endParaRPr lang="en-US"/>
        </a:p>
      </dgm:t>
    </dgm:pt>
    <dgm:pt modelId="{C82DB5F4-9F08-4700-8238-7074033F2E74}">
      <dgm:prSet/>
      <dgm:spPr/>
      <dgm:t>
        <a:bodyPr/>
        <a:lstStyle/>
        <a:p>
          <a:r>
            <a:rPr lang="en-US" b="0" i="0"/>
            <a:t>Uses APIs to fetch data from specific third-party applications.</a:t>
          </a:r>
          <a:endParaRPr lang="en-US"/>
        </a:p>
      </dgm:t>
    </dgm:pt>
    <dgm:pt modelId="{935CFEB8-4573-4DB2-8594-4C05D3F17772}" type="parTrans" cxnId="{BD05ADDE-7210-456D-9D97-717D254777D3}">
      <dgm:prSet/>
      <dgm:spPr/>
      <dgm:t>
        <a:bodyPr/>
        <a:lstStyle/>
        <a:p>
          <a:endParaRPr lang="en-US"/>
        </a:p>
      </dgm:t>
    </dgm:pt>
    <dgm:pt modelId="{09A46454-F127-4617-BCC3-8FF343A36D16}" type="sibTrans" cxnId="{BD05ADDE-7210-456D-9D97-717D254777D3}">
      <dgm:prSet/>
      <dgm:spPr/>
      <dgm:t>
        <a:bodyPr/>
        <a:lstStyle/>
        <a:p>
          <a:endParaRPr lang="en-US"/>
        </a:p>
      </dgm:t>
    </dgm:pt>
    <dgm:pt modelId="{BC6BD69C-D638-4FCD-A9D9-9F501D653D79}">
      <dgm:prSet/>
      <dgm:spPr/>
      <dgm:t>
        <a:bodyPr/>
        <a:lstStyle/>
        <a:p>
          <a:r>
            <a:rPr lang="en-US" b="0" i="0"/>
            <a:t>Is designed to handle large volumes of incoming data.</a:t>
          </a:r>
          <a:endParaRPr lang="en-US"/>
        </a:p>
      </dgm:t>
    </dgm:pt>
    <dgm:pt modelId="{8A68FC7A-5676-4CFD-8BB2-B2668FE5190F}" type="parTrans" cxnId="{2610E25E-2559-4592-B6DF-2331C6E5ED1C}">
      <dgm:prSet/>
      <dgm:spPr/>
      <dgm:t>
        <a:bodyPr/>
        <a:lstStyle/>
        <a:p>
          <a:endParaRPr lang="en-US"/>
        </a:p>
      </dgm:t>
    </dgm:pt>
    <dgm:pt modelId="{EFCDC5F7-4E11-4B3B-B25A-E0B1D8DEACE2}" type="sibTrans" cxnId="{2610E25E-2559-4592-B6DF-2331C6E5ED1C}">
      <dgm:prSet/>
      <dgm:spPr/>
      <dgm:t>
        <a:bodyPr/>
        <a:lstStyle/>
        <a:p>
          <a:endParaRPr lang="en-US"/>
        </a:p>
      </dgm:t>
    </dgm:pt>
    <dgm:pt modelId="{2DD2B2CA-B9B0-4877-BAAE-F32FCAB8420F}">
      <dgm:prSet/>
      <dgm:spPr/>
      <dgm:t>
        <a:bodyPr/>
        <a:lstStyle/>
        <a:p>
          <a:r>
            <a:rPr lang="en-US" b="0" i="0"/>
            <a:t>Supports messages in both JSON and XML format, for request and response calls.</a:t>
          </a:r>
          <a:endParaRPr lang="en-US"/>
        </a:p>
      </dgm:t>
    </dgm:pt>
    <dgm:pt modelId="{62B77E91-91A2-42AD-B92A-DCB9FD303291}" type="parTrans" cxnId="{E41B097F-8CA3-46FB-8436-2E0CD8A6C563}">
      <dgm:prSet/>
      <dgm:spPr/>
      <dgm:t>
        <a:bodyPr/>
        <a:lstStyle/>
        <a:p>
          <a:endParaRPr lang="en-US"/>
        </a:p>
      </dgm:t>
    </dgm:pt>
    <dgm:pt modelId="{F5487962-5AB6-4983-805E-A34124915E15}" type="sibTrans" cxnId="{E41B097F-8CA3-46FB-8436-2E0CD8A6C563}">
      <dgm:prSet/>
      <dgm:spPr/>
      <dgm:t>
        <a:bodyPr/>
        <a:lstStyle/>
        <a:p>
          <a:endParaRPr lang="en-US"/>
        </a:p>
      </dgm:t>
    </dgm:pt>
    <dgm:pt modelId="{6DFAB17F-BD26-4990-935D-04C88B1C4E07}" type="pres">
      <dgm:prSet presAssocID="{71BF0CDB-66D1-4E21-A633-309EE79AD04A}" presName="linear" presStyleCnt="0">
        <dgm:presLayoutVars>
          <dgm:animLvl val="lvl"/>
          <dgm:resizeHandles val="exact"/>
        </dgm:presLayoutVars>
      </dgm:prSet>
      <dgm:spPr/>
    </dgm:pt>
    <dgm:pt modelId="{89E74325-356B-42F1-AF9F-C2F9C943D20B}" type="pres">
      <dgm:prSet presAssocID="{A88F05AE-A6D0-4B1E-ADDE-37A6B8E969A1}" presName="parentText" presStyleLbl="node1" presStyleIdx="0" presStyleCnt="4">
        <dgm:presLayoutVars>
          <dgm:chMax val="0"/>
          <dgm:bulletEnabled val="1"/>
        </dgm:presLayoutVars>
      </dgm:prSet>
      <dgm:spPr/>
    </dgm:pt>
    <dgm:pt modelId="{38300BA8-854F-48D0-A755-0A5BA2FDB55A}" type="pres">
      <dgm:prSet presAssocID="{0C9AB909-D271-46EA-ABF2-42E9BCB44CF1}" presName="spacer" presStyleCnt="0"/>
      <dgm:spPr/>
    </dgm:pt>
    <dgm:pt modelId="{ACFF658C-9D22-4103-8121-CD719703AE89}" type="pres">
      <dgm:prSet presAssocID="{C82DB5F4-9F08-4700-8238-7074033F2E74}" presName="parentText" presStyleLbl="node1" presStyleIdx="1" presStyleCnt="4">
        <dgm:presLayoutVars>
          <dgm:chMax val="0"/>
          <dgm:bulletEnabled val="1"/>
        </dgm:presLayoutVars>
      </dgm:prSet>
      <dgm:spPr/>
    </dgm:pt>
    <dgm:pt modelId="{A9970722-30DF-464C-9AFC-E3C91B76B460}" type="pres">
      <dgm:prSet presAssocID="{09A46454-F127-4617-BCC3-8FF343A36D16}" presName="spacer" presStyleCnt="0"/>
      <dgm:spPr/>
    </dgm:pt>
    <dgm:pt modelId="{1DC8B17F-AAF6-4C7F-8260-019818E5352E}" type="pres">
      <dgm:prSet presAssocID="{BC6BD69C-D638-4FCD-A9D9-9F501D653D79}" presName="parentText" presStyleLbl="node1" presStyleIdx="2" presStyleCnt="4">
        <dgm:presLayoutVars>
          <dgm:chMax val="0"/>
          <dgm:bulletEnabled val="1"/>
        </dgm:presLayoutVars>
      </dgm:prSet>
      <dgm:spPr/>
    </dgm:pt>
    <dgm:pt modelId="{4559D886-7D15-44E8-8E10-603223816B90}" type="pres">
      <dgm:prSet presAssocID="{EFCDC5F7-4E11-4B3B-B25A-E0B1D8DEACE2}" presName="spacer" presStyleCnt="0"/>
      <dgm:spPr/>
    </dgm:pt>
    <dgm:pt modelId="{7B8DD9AF-ED30-4308-85C4-6B9BCCBD5595}" type="pres">
      <dgm:prSet presAssocID="{2DD2B2CA-B9B0-4877-BAAE-F32FCAB8420F}" presName="parentText" presStyleLbl="node1" presStyleIdx="3" presStyleCnt="4">
        <dgm:presLayoutVars>
          <dgm:chMax val="0"/>
          <dgm:bulletEnabled val="1"/>
        </dgm:presLayoutVars>
      </dgm:prSet>
      <dgm:spPr/>
    </dgm:pt>
  </dgm:ptLst>
  <dgm:cxnLst>
    <dgm:cxn modelId="{1E224134-F182-4EDF-B9B0-1CB199A141FA}" type="presOf" srcId="{71BF0CDB-66D1-4E21-A633-309EE79AD04A}" destId="{6DFAB17F-BD26-4990-935D-04C88B1C4E07}" srcOrd="0" destOrd="0" presId="urn:microsoft.com/office/officeart/2005/8/layout/vList2"/>
    <dgm:cxn modelId="{2610E25E-2559-4592-B6DF-2331C6E5ED1C}" srcId="{71BF0CDB-66D1-4E21-A633-309EE79AD04A}" destId="{BC6BD69C-D638-4FCD-A9D9-9F501D653D79}" srcOrd="2" destOrd="0" parTransId="{8A68FC7A-5676-4CFD-8BB2-B2668FE5190F}" sibTransId="{EFCDC5F7-4E11-4B3B-B25A-E0B1D8DEACE2}"/>
    <dgm:cxn modelId="{9CF06F46-1CE6-4402-8474-CDCFD8297946}" type="presOf" srcId="{C82DB5F4-9F08-4700-8238-7074033F2E74}" destId="{ACFF658C-9D22-4103-8121-CD719703AE89}" srcOrd="0" destOrd="0" presId="urn:microsoft.com/office/officeart/2005/8/layout/vList2"/>
    <dgm:cxn modelId="{E41B097F-8CA3-46FB-8436-2E0CD8A6C563}" srcId="{71BF0CDB-66D1-4E21-A633-309EE79AD04A}" destId="{2DD2B2CA-B9B0-4877-BAAE-F32FCAB8420F}" srcOrd="3" destOrd="0" parTransId="{62B77E91-91A2-42AD-B92A-DCB9FD303291}" sibTransId="{F5487962-5AB6-4983-805E-A34124915E15}"/>
    <dgm:cxn modelId="{9D94F093-86C0-4ECB-AE73-80F93F214AC0}" srcId="{71BF0CDB-66D1-4E21-A633-309EE79AD04A}" destId="{A88F05AE-A6D0-4B1E-ADDE-37A6B8E969A1}" srcOrd="0" destOrd="0" parTransId="{B8B109FF-B14F-4600-9745-D005127A8DC6}" sibTransId="{0C9AB909-D271-46EA-ABF2-42E9BCB44CF1}"/>
    <dgm:cxn modelId="{AD21EF9A-C633-4F01-81C7-13E1D549B4AF}" type="presOf" srcId="{A88F05AE-A6D0-4B1E-ADDE-37A6B8E969A1}" destId="{89E74325-356B-42F1-AF9F-C2F9C943D20B}" srcOrd="0" destOrd="0" presId="urn:microsoft.com/office/officeart/2005/8/layout/vList2"/>
    <dgm:cxn modelId="{140A06D4-9D1D-412E-B841-2AD6F73DD5D2}" type="presOf" srcId="{BC6BD69C-D638-4FCD-A9D9-9F501D653D79}" destId="{1DC8B17F-AAF6-4C7F-8260-019818E5352E}" srcOrd="0" destOrd="0" presId="urn:microsoft.com/office/officeart/2005/8/layout/vList2"/>
    <dgm:cxn modelId="{D5A3D0DD-706F-4C5B-BFB2-776E68DDC0C6}" type="presOf" srcId="{2DD2B2CA-B9B0-4877-BAAE-F32FCAB8420F}" destId="{7B8DD9AF-ED30-4308-85C4-6B9BCCBD5595}" srcOrd="0" destOrd="0" presId="urn:microsoft.com/office/officeart/2005/8/layout/vList2"/>
    <dgm:cxn modelId="{BD05ADDE-7210-456D-9D97-717D254777D3}" srcId="{71BF0CDB-66D1-4E21-A633-309EE79AD04A}" destId="{C82DB5F4-9F08-4700-8238-7074033F2E74}" srcOrd="1" destOrd="0" parTransId="{935CFEB8-4573-4DB2-8594-4C05D3F17772}" sibTransId="{09A46454-F127-4617-BCC3-8FF343A36D16}"/>
    <dgm:cxn modelId="{8D33893D-7B9C-40E3-A5CE-1ADFB43E4052}" type="presParOf" srcId="{6DFAB17F-BD26-4990-935D-04C88B1C4E07}" destId="{89E74325-356B-42F1-AF9F-C2F9C943D20B}" srcOrd="0" destOrd="0" presId="urn:microsoft.com/office/officeart/2005/8/layout/vList2"/>
    <dgm:cxn modelId="{DDA9444E-9DD9-4D2B-B50B-E9DD2E0EE9DB}" type="presParOf" srcId="{6DFAB17F-BD26-4990-935D-04C88B1C4E07}" destId="{38300BA8-854F-48D0-A755-0A5BA2FDB55A}" srcOrd="1" destOrd="0" presId="urn:microsoft.com/office/officeart/2005/8/layout/vList2"/>
    <dgm:cxn modelId="{DA99B9DC-80A0-4C53-B956-9B882A608549}" type="presParOf" srcId="{6DFAB17F-BD26-4990-935D-04C88B1C4E07}" destId="{ACFF658C-9D22-4103-8121-CD719703AE89}" srcOrd="2" destOrd="0" presId="urn:microsoft.com/office/officeart/2005/8/layout/vList2"/>
    <dgm:cxn modelId="{36B047F8-8D7C-47D2-84A2-B7C4A7E68F07}" type="presParOf" srcId="{6DFAB17F-BD26-4990-935D-04C88B1C4E07}" destId="{A9970722-30DF-464C-9AFC-E3C91B76B460}" srcOrd="3" destOrd="0" presId="urn:microsoft.com/office/officeart/2005/8/layout/vList2"/>
    <dgm:cxn modelId="{B8A2415E-D39A-4627-BC67-C3C9C5DA82E4}" type="presParOf" srcId="{6DFAB17F-BD26-4990-935D-04C88B1C4E07}" destId="{1DC8B17F-AAF6-4C7F-8260-019818E5352E}" srcOrd="4" destOrd="0" presId="urn:microsoft.com/office/officeart/2005/8/layout/vList2"/>
    <dgm:cxn modelId="{23D79D23-73A9-4462-B654-63267A63E76C}" type="presParOf" srcId="{6DFAB17F-BD26-4990-935D-04C88B1C4E07}" destId="{4559D886-7D15-44E8-8E10-603223816B90}" srcOrd="5" destOrd="0" presId="urn:microsoft.com/office/officeart/2005/8/layout/vList2"/>
    <dgm:cxn modelId="{358B3061-B712-47D5-AC62-5F09C4680E28}" type="presParOf" srcId="{6DFAB17F-BD26-4990-935D-04C88B1C4E07}" destId="{7B8DD9AF-ED30-4308-85C4-6B9BCCBD559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693707-AD00-4C4E-8364-87EB66E4CA1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CAD78B6B-9387-41BA-B77A-0C4AD67B5C0F}">
      <dgm:prSet/>
      <dgm:spPr/>
      <dgm:t>
        <a:bodyPr/>
        <a:lstStyle/>
        <a:p>
          <a:r>
            <a:rPr lang="en-US" b="0" i="0"/>
            <a:t>Connects an integration flow with another integration flow deployed on the same tenant.</a:t>
          </a:r>
          <a:endParaRPr lang="en-US"/>
        </a:p>
      </dgm:t>
    </dgm:pt>
    <dgm:pt modelId="{1D8BA67D-27C6-4E9A-B954-5AF61784AF88}" type="parTrans" cxnId="{ED7CB3E5-D3F5-43FC-B091-00E94F382B64}">
      <dgm:prSet/>
      <dgm:spPr/>
      <dgm:t>
        <a:bodyPr/>
        <a:lstStyle/>
        <a:p>
          <a:endParaRPr lang="en-US"/>
        </a:p>
      </dgm:t>
    </dgm:pt>
    <dgm:pt modelId="{F99C3599-AF72-40F6-A185-88E3F852B16B}" type="sibTrans" cxnId="{ED7CB3E5-D3F5-43FC-B091-00E94F382B64}">
      <dgm:prSet/>
      <dgm:spPr/>
      <dgm:t>
        <a:bodyPr/>
        <a:lstStyle/>
        <a:p>
          <a:endParaRPr lang="en-US"/>
        </a:p>
      </dgm:t>
    </dgm:pt>
    <dgm:pt modelId="{2BFA8D30-13D7-4ACC-AA62-E02A669AE99A}">
      <dgm:prSet/>
      <dgm:spPr/>
      <dgm:t>
        <a:bodyPr/>
        <a:lstStyle/>
        <a:p>
          <a:r>
            <a:rPr lang="en-US" b="0" i="0"/>
            <a:t>An integration flow with a ProcessDirect sender adapter (as consumer) consumes data from another integration flow.</a:t>
          </a:r>
          <a:endParaRPr lang="en-US"/>
        </a:p>
      </dgm:t>
    </dgm:pt>
    <dgm:pt modelId="{5CBBEAB1-2695-4C11-B61E-E61DEEFAD044}" type="parTrans" cxnId="{7AAC6CE7-9887-4DCD-9A1C-C879FA6DFF76}">
      <dgm:prSet/>
      <dgm:spPr/>
      <dgm:t>
        <a:bodyPr/>
        <a:lstStyle/>
        <a:p>
          <a:endParaRPr lang="en-US"/>
        </a:p>
      </dgm:t>
    </dgm:pt>
    <dgm:pt modelId="{F96F85D6-51D2-4B28-9EEB-1F82A862FA2F}" type="sibTrans" cxnId="{7AAC6CE7-9887-4DCD-9A1C-C879FA6DFF76}">
      <dgm:prSet/>
      <dgm:spPr/>
      <dgm:t>
        <a:bodyPr/>
        <a:lstStyle/>
        <a:p>
          <a:endParaRPr lang="en-US"/>
        </a:p>
      </dgm:t>
    </dgm:pt>
    <dgm:pt modelId="{78B607F4-5DFA-4F57-8AE1-8707918D2D9D}">
      <dgm:prSet/>
      <dgm:spPr/>
      <dgm:t>
        <a:bodyPr/>
        <a:lstStyle/>
        <a:p>
          <a:r>
            <a:rPr lang="en-US" b="0" i="0"/>
            <a:t>N:1 cardinality of producer and consumer integration flows is supported.</a:t>
          </a:r>
          <a:endParaRPr lang="en-US"/>
        </a:p>
      </dgm:t>
    </dgm:pt>
    <dgm:pt modelId="{1AD61EED-97A5-44FC-9E49-DA2E665A2A04}" type="parTrans" cxnId="{122216AE-6C2E-4AF2-814B-4CF87C484230}">
      <dgm:prSet/>
      <dgm:spPr/>
      <dgm:t>
        <a:bodyPr/>
        <a:lstStyle/>
        <a:p>
          <a:endParaRPr lang="en-US"/>
        </a:p>
      </dgm:t>
    </dgm:pt>
    <dgm:pt modelId="{32BC761D-57DF-4707-B07E-CE5A4CE788CB}" type="sibTrans" cxnId="{122216AE-6C2E-4AF2-814B-4CF87C484230}">
      <dgm:prSet/>
      <dgm:spPr/>
      <dgm:t>
        <a:bodyPr/>
        <a:lstStyle/>
        <a:p>
          <a:endParaRPr lang="en-US"/>
        </a:p>
      </dgm:t>
    </dgm:pt>
    <dgm:pt modelId="{29DC9723-3A54-44E7-8EB0-5D405F2A9FC4}" type="pres">
      <dgm:prSet presAssocID="{20693707-AD00-4C4E-8364-87EB66E4CA1E}" presName="vert0" presStyleCnt="0">
        <dgm:presLayoutVars>
          <dgm:dir/>
          <dgm:animOne val="branch"/>
          <dgm:animLvl val="lvl"/>
        </dgm:presLayoutVars>
      </dgm:prSet>
      <dgm:spPr/>
    </dgm:pt>
    <dgm:pt modelId="{6E6FC7DE-5A86-4C5E-8221-685F93F7D434}" type="pres">
      <dgm:prSet presAssocID="{CAD78B6B-9387-41BA-B77A-0C4AD67B5C0F}" presName="thickLine" presStyleLbl="alignNode1" presStyleIdx="0" presStyleCnt="3"/>
      <dgm:spPr/>
    </dgm:pt>
    <dgm:pt modelId="{96877408-788B-44D9-8C17-6BDD2F0AAD74}" type="pres">
      <dgm:prSet presAssocID="{CAD78B6B-9387-41BA-B77A-0C4AD67B5C0F}" presName="horz1" presStyleCnt="0"/>
      <dgm:spPr/>
    </dgm:pt>
    <dgm:pt modelId="{6972AC6F-577B-4F78-BE43-FD552F1427BB}" type="pres">
      <dgm:prSet presAssocID="{CAD78B6B-9387-41BA-B77A-0C4AD67B5C0F}" presName="tx1" presStyleLbl="revTx" presStyleIdx="0" presStyleCnt="3"/>
      <dgm:spPr/>
    </dgm:pt>
    <dgm:pt modelId="{8946F0CA-294E-4B51-9F33-BA4FEB6878E4}" type="pres">
      <dgm:prSet presAssocID="{CAD78B6B-9387-41BA-B77A-0C4AD67B5C0F}" presName="vert1" presStyleCnt="0"/>
      <dgm:spPr/>
    </dgm:pt>
    <dgm:pt modelId="{25EE5627-F89F-4D85-9EED-B8319E20BD8D}" type="pres">
      <dgm:prSet presAssocID="{2BFA8D30-13D7-4ACC-AA62-E02A669AE99A}" presName="thickLine" presStyleLbl="alignNode1" presStyleIdx="1" presStyleCnt="3"/>
      <dgm:spPr/>
    </dgm:pt>
    <dgm:pt modelId="{AB0A70EB-6C99-4590-B20A-BE225B48DF59}" type="pres">
      <dgm:prSet presAssocID="{2BFA8D30-13D7-4ACC-AA62-E02A669AE99A}" presName="horz1" presStyleCnt="0"/>
      <dgm:spPr/>
    </dgm:pt>
    <dgm:pt modelId="{31E0AC44-628B-40B2-87AD-40B667E7DA6A}" type="pres">
      <dgm:prSet presAssocID="{2BFA8D30-13D7-4ACC-AA62-E02A669AE99A}" presName="tx1" presStyleLbl="revTx" presStyleIdx="1" presStyleCnt="3"/>
      <dgm:spPr/>
    </dgm:pt>
    <dgm:pt modelId="{163714E2-857C-4FE5-AAE7-D8D65B9FC374}" type="pres">
      <dgm:prSet presAssocID="{2BFA8D30-13D7-4ACC-AA62-E02A669AE99A}" presName="vert1" presStyleCnt="0"/>
      <dgm:spPr/>
    </dgm:pt>
    <dgm:pt modelId="{488E8F7C-3E66-46CA-B58D-E87D000D45D5}" type="pres">
      <dgm:prSet presAssocID="{78B607F4-5DFA-4F57-8AE1-8707918D2D9D}" presName="thickLine" presStyleLbl="alignNode1" presStyleIdx="2" presStyleCnt="3"/>
      <dgm:spPr/>
    </dgm:pt>
    <dgm:pt modelId="{2F478B2A-18B9-4B32-9611-6F7E0D39D7CF}" type="pres">
      <dgm:prSet presAssocID="{78B607F4-5DFA-4F57-8AE1-8707918D2D9D}" presName="horz1" presStyleCnt="0"/>
      <dgm:spPr/>
    </dgm:pt>
    <dgm:pt modelId="{1668593B-83E6-4958-90A0-EFF8FD601058}" type="pres">
      <dgm:prSet presAssocID="{78B607F4-5DFA-4F57-8AE1-8707918D2D9D}" presName="tx1" presStyleLbl="revTx" presStyleIdx="2" presStyleCnt="3"/>
      <dgm:spPr/>
    </dgm:pt>
    <dgm:pt modelId="{477EE6DA-BE8F-4D9F-B6AC-BA92FEAA8856}" type="pres">
      <dgm:prSet presAssocID="{78B607F4-5DFA-4F57-8AE1-8707918D2D9D}" presName="vert1" presStyleCnt="0"/>
      <dgm:spPr/>
    </dgm:pt>
  </dgm:ptLst>
  <dgm:cxnLst>
    <dgm:cxn modelId="{A9B02F27-7680-42B5-91FF-041E8457ADC8}" type="presOf" srcId="{78B607F4-5DFA-4F57-8AE1-8707918D2D9D}" destId="{1668593B-83E6-4958-90A0-EFF8FD601058}" srcOrd="0" destOrd="0" presId="urn:microsoft.com/office/officeart/2008/layout/LinedList"/>
    <dgm:cxn modelId="{AE06A47A-5843-4CD2-93C2-DA39537581FF}" type="presOf" srcId="{20693707-AD00-4C4E-8364-87EB66E4CA1E}" destId="{29DC9723-3A54-44E7-8EB0-5D405F2A9FC4}" srcOrd="0" destOrd="0" presId="urn:microsoft.com/office/officeart/2008/layout/LinedList"/>
    <dgm:cxn modelId="{4E581484-E950-4A5B-BB42-864AED7EF8DC}" type="presOf" srcId="{CAD78B6B-9387-41BA-B77A-0C4AD67B5C0F}" destId="{6972AC6F-577B-4F78-BE43-FD552F1427BB}" srcOrd="0" destOrd="0" presId="urn:microsoft.com/office/officeart/2008/layout/LinedList"/>
    <dgm:cxn modelId="{122216AE-6C2E-4AF2-814B-4CF87C484230}" srcId="{20693707-AD00-4C4E-8364-87EB66E4CA1E}" destId="{78B607F4-5DFA-4F57-8AE1-8707918D2D9D}" srcOrd="2" destOrd="0" parTransId="{1AD61EED-97A5-44FC-9E49-DA2E665A2A04}" sibTransId="{32BC761D-57DF-4707-B07E-CE5A4CE788CB}"/>
    <dgm:cxn modelId="{2E8AD3C5-9C21-4AEC-8889-0D0EB028C0BF}" type="presOf" srcId="{2BFA8D30-13D7-4ACC-AA62-E02A669AE99A}" destId="{31E0AC44-628B-40B2-87AD-40B667E7DA6A}" srcOrd="0" destOrd="0" presId="urn:microsoft.com/office/officeart/2008/layout/LinedList"/>
    <dgm:cxn modelId="{ED7CB3E5-D3F5-43FC-B091-00E94F382B64}" srcId="{20693707-AD00-4C4E-8364-87EB66E4CA1E}" destId="{CAD78B6B-9387-41BA-B77A-0C4AD67B5C0F}" srcOrd="0" destOrd="0" parTransId="{1D8BA67D-27C6-4E9A-B954-5AF61784AF88}" sibTransId="{F99C3599-AF72-40F6-A185-88E3F852B16B}"/>
    <dgm:cxn modelId="{7AAC6CE7-9887-4DCD-9A1C-C879FA6DFF76}" srcId="{20693707-AD00-4C4E-8364-87EB66E4CA1E}" destId="{2BFA8D30-13D7-4ACC-AA62-E02A669AE99A}" srcOrd="1" destOrd="0" parTransId="{5CBBEAB1-2695-4C11-B61E-E61DEEFAD044}" sibTransId="{F96F85D6-51D2-4B28-9EEB-1F82A862FA2F}"/>
    <dgm:cxn modelId="{C61074EB-24C7-4A00-AD38-4ED72764CF94}" type="presParOf" srcId="{29DC9723-3A54-44E7-8EB0-5D405F2A9FC4}" destId="{6E6FC7DE-5A86-4C5E-8221-685F93F7D434}" srcOrd="0" destOrd="0" presId="urn:microsoft.com/office/officeart/2008/layout/LinedList"/>
    <dgm:cxn modelId="{06D2BBA9-AF13-42A7-81E1-A03276F1BD7A}" type="presParOf" srcId="{29DC9723-3A54-44E7-8EB0-5D405F2A9FC4}" destId="{96877408-788B-44D9-8C17-6BDD2F0AAD74}" srcOrd="1" destOrd="0" presId="urn:microsoft.com/office/officeart/2008/layout/LinedList"/>
    <dgm:cxn modelId="{729B8F58-2460-458C-AF07-8F013445B004}" type="presParOf" srcId="{96877408-788B-44D9-8C17-6BDD2F0AAD74}" destId="{6972AC6F-577B-4F78-BE43-FD552F1427BB}" srcOrd="0" destOrd="0" presId="urn:microsoft.com/office/officeart/2008/layout/LinedList"/>
    <dgm:cxn modelId="{84DEF5C5-51C6-411D-A392-7BB46854798E}" type="presParOf" srcId="{96877408-788B-44D9-8C17-6BDD2F0AAD74}" destId="{8946F0CA-294E-4B51-9F33-BA4FEB6878E4}" srcOrd="1" destOrd="0" presId="urn:microsoft.com/office/officeart/2008/layout/LinedList"/>
    <dgm:cxn modelId="{977EC8D2-641F-4739-BD10-9E83134A14F0}" type="presParOf" srcId="{29DC9723-3A54-44E7-8EB0-5D405F2A9FC4}" destId="{25EE5627-F89F-4D85-9EED-B8319E20BD8D}" srcOrd="2" destOrd="0" presId="urn:microsoft.com/office/officeart/2008/layout/LinedList"/>
    <dgm:cxn modelId="{C86E4A8C-2DDC-4E75-A709-69A4CB0F8F25}" type="presParOf" srcId="{29DC9723-3A54-44E7-8EB0-5D405F2A9FC4}" destId="{AB0A70EB-6C99-4590-B20A-BE225B48DF59}" srcOrd="3" destOrd="0" presId="urn:microsoft.com/office/officeart/2008/layout/LinedList"/>
    <dgm:cxn modelId="{3A7ECC40-6C50-4443-BC65-E4CA22662902}" type="presParOf" srcId="{AB0A70EB-6C99-4590-B20A-BE225B48DF59}" destId="{31E0AC44-628B-40B2-87AD-40B667E7DA6A}" srcOrd="0" destOrd="0" presId="urn:microsoft.com/office/officeart/2008/layout/LinedList"/>
    <dgm:cxn modelId="{41DBECDB-49A9-4872-BAD5-840C6D7342C6}" type="presParOf" srcId="{AB0A70EB-6C99-4590-B20A-BE225B48DF59}" destId="{163714E2-857C-4FE5-AAE7-D8D65B9FC374}" srcOrd="1" destOrd="0" presId="urn:microsoft.com/office/officeart/2008/layout/LinedList"/>
    <dgm:cxn modelId="{BBABC77F-473C-46FE-BBF0-A502675B9FCD}" type="presParOf" srcId="{29DC9723-3A54-44E7-8EB0-5D405F2A9FC4}" destId="{488E8F7C-3E66-46CA-B58D-E87D000D45D5}" srcOrd="4" destOrd="0" presId="urn:microsoft.com/office/officeart/2008/layout/LinedList"/>
    <dgm:cxn modelId="{F8BB633A-936C-423F-94F5-9275E6F7CEED}" type="presParOf" srcId="{29DC9723-3A54-44E7-8EB0-5D405F2A9FC4}" destId="{2F478B2A-18B9-4B32-9611-6F7E0D39D7CF}" srcOrd="5" destOrd="0" presId="urn:microsoft.com/office/officeart/2008/layout/LinedList"/>
    <dgm:cxn modelId="{B4C146CB-682A-4ECE-84AB-10FB2BB154BC}" type="presParOf" srcId="{2F478B2A-18B9-4B32-9611-6F7E0D39D7CF}" destId="{1668593B-83E6-4958-90A0-EFF8FD601058}" srcOrd="0" destOrd="0" presId="urn:microsoft.com/office/officeart/2008/layout/LinedList"/>
    <dgm:cxn modelId="{5DDEC8DE-3426-4411-B0B6-BD44DA9A59C9}" type="presParOf" srcId="{2F478B2A-18B9-4B32-9611-6F7E0D39D7CF}" destId="{477EE6DA-BE8F-4D9F-B6AC-BA92FEAA885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3D89664-C555-48C5-AFEF-9EE295461C5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8AD489C-4DF2-4012-ABAA-80BCB347334D}">
      <dgm:prSet/>
      <dgm:spPr/>
      <dgm:t>
        <a:bodyPr/>
        <a:lstStyle/>
        <a:p>
          <a:r>
            <a:rPr lang="en-US" b="0" i="0"/>
            <a:t>Establishes an HTTP connection between SAP Cloud Integration and a receiver system.</a:t>
          </a:r>
          <a:endParaRPr lang="en-US"/>
        </a:p>
      </dgm:t>
    </dgm:pt>
    <dgm:pt modelId="{B54992C7-905A-4140-9B28-F4CDAE9F4C12}" type="parTrans" cxnId="{9E987FB1-E60B-4387-8FB8-A97790FDB197}">
      <dgm:prSet/>
      <dgm:spPr/>
      <dgm:t>
        <a:bodyPr/>
        <a:lstStyle/>
        <a:p>
          <a:endParaRPr lang="en-US"/>
        </a:p>
      </dgm:t>
    </dgm:pt>
    <dgm:pt modelId="{23D07B7D-7183-4143-B624-C6DC94611D78}" type="sibTrans" cxnId="{9E987FB1-E60B-4387-8FB8-A97790FDB197}">
      <dgm:prSet/>
      <dgm:spPr/>
      <dgm:t>
        <a:bodyPr/>
        <a:lstStyle/>
        <a:p>
          <a:endParaRPr lang="en-US"/>
        </a:p>
      </dgm:t>
    </dgm:pt>
    <dgm:pt modelId="{2CCB3C46-52CE-4E29-AF79-265A890509FA}">
      <dgm:prSet/>
      <dgm:spPr/>
      <dgm:t>
        <a:bodyPr/>
        <a:lstStyle/>
        <a:p>
          <a:r>
            <a:rPr lang="en-US" b="0" i="0"/>
            <a:t>Receiver adapter:</a:t>
          </a:r>
          <a:endParaRPr lang="en-US"/>
        </a:p>
      </dgm:t>
    </dgm:pt>
    <dgm:pt modelId="{D15A5DD9-0FF9-4002-A399-A9161D356636}" type="parTrans" cxnId="{20A5B5E1-59F1-4732-97FF-34EC3163DEE3}">
      <dgm:prSet/>
      <dgm:spPr/>
      <dgm:t>
        <a:bodyPr/>
        <a:lstStyle/>
        <a:p>
          <a:endParaRPr lang="en-US"/>
        </a:p>
      </dgm:t>
    </dgm:pt>
    <dgm:pt modelId="{73F16FDC-7D4B-4CD1-9ECA-F17715AA2526}" type="sibTrans" cxnId="{20A5B5E1-59F1-4732-97FF-34EC3163DEE3}">
      <dgm:prSet/>
      <dgm:spPr/>
      <dgm:t>
        <a:bodyPr/>
        <a:lstStyle/>
        <a:p>
          <a:endParaRPr lang="en-US"/>
        </a:p>
      </dgm:t>
    </dgm:pt>
    <dgm:pt modelId="{E50371D6-C1AD-4164-A24B-E06663B849BB}">
      <dgm:prSet/>
      <dgm:spPr/>
      <dgm:t>
        <a:bodyPr/>
        <a:lstStyle/>
        <a:p>
          <a:r>
            <a:rPr lang="en-US" b="0" i="0"/>
            <a:t>Supports HTTP 1.1 only (target system must support chunked transfer encoding and may not rely on the existence of the HTTP Content-Length header)</a:t>
          </a:r>
          <a:endParaRPr lang="en-US"/>
        </a:p>
      </dgm:t>
    </dgm:pt>
    <dgm:pt modelId="{37C34E19-7D7A-46C3-A72E-B861A57FDA72}" type="parTrans" cxnId="{26BCDB54-B6B5-43B5-A906-AF7B45FEBD44}">
      <dgm:prSet/>
      <dgm:spPr/>
      <dgm:t>
        <a:bodyPr/>
        <a:lstStyle/>
        <a:p>
          <a:endParaRPr lang="en-US"/>
        </a:p>
      </dgm:t>
    </dgm:pt>
    <dgm:pt modelId="{2C1F8D38-376E-4409-AE4A-ED78196370B1}" type="sibTrans" cxnId="{26BCDB54-B6B5-43B5-A906-AF7B45FEBD44}">
      <dgm:prSet/>
      <dgm:spPr/>
      <dgm:t>
        <a:bodyPr/>
        <a:lstStyle/>
        <a:p>
          <a:endParaRPr lang="en-US"/>
        </a:p>
      </dgm:t>
    </dgm:pt>
    <dgm:pt modelId="{DFA9446C-3D2D-4CD8-A60E-F4DE7CD4DE16}">
      <dgm:prSet/>
      <dgm:spPr/>
      <dgm:t>
        <a:bodyPr/>
        <a:lstStyle/>
        <a:p>
          <a:r>
            <a:rPr lang="en-US" b="0" i="0"/>
            <a:t>Supports the following methods: DELETE, GET, HEAD, POST, PUT, TRACE</a:t>
          </a:r>
          <a:endParaRPr lang="en-US"/>
        </a:p>
      </dgm:t>
    </dgm:pt>
    <dgm:pt modelId="{B8C1838A-D04B-484F-A5F9-0A2FEBF6260F}" type="parTrans" cxnId="{A9AA9E86-243E-4D0A-B080-72729EA88583}">
      <dgm:prSet/>
      <dgm:spPr/>
      <dgm:t>
        <a:bodyPr/>
        <a:lstStyle/>
        <a:p>
          <a:endParaRPr lang="en-US"/>
        </a:p>
      </dgm:t>
    </dgm:pt>
    <dgm:pt modelId="{FCF536D4-02AC-415C-AAD3-E06BAED86012}" type="sibTrans" cxnId="{A9AA9E86-243E-4D0A-B080-72729EA88583}">
      <dgm:prSet/>
      <dgm:spPr/>
      <dgm:t>
        <a:bodyPr/>
        <a:lstStyle/>
        <a:p>
          <a:endParaRPr lang="en-US"/>
        </a:p>
      </dgm:t>
    </dgm:pt>
    <dgm:pt modelId="{0D74DBCF-121E-4EF8-8927-1E316721091F}">
      <dgm:prSet/>
      <dgm:spPr/>
      <dgm:t>
        <a:bodyPr/>
        <a:lstStyle/>
        <a:p>
          <a:r>
            <a:rPr lang="en-US" b="0" i="0"/>
            <a:t>Method can also be determined dynamically by reading a value from a message header or property during runtime.</a:t>
          </a:r>
          <a:endParaRPr lang="en-US"/>
        </a:p>
      </dgm:t>
    </dgm:pt>
    <dgm:pt modelId="{C2968443-2DE6-43CC-AE53-224AEE51D723}" type="parTrans" cxnId="{99C0DAD5-77A9-4BDA-B5C9-E208E0CE3492}">
      <dgm:prSet/>
      <dgm:spPr/>
      <dgm:t>
        <a:bodyPr/>
        <a:lstStyle/>
        <a:p>
          <a:endParaRPr lang="en-US"/>
        </a:p>
      </dgm:t>
    </dgm:pt>
    <dgm:pt modelId="{FC8579FB-84BB-4AF0-8E7D-553FAE1A7DB3}" type="sibTrans" cxnId="{99C0DAD5-77A9-4BDA-B5C9-E208E0CE3492}">
      <dgm:prSet/>
      <dgm:spPr/>
      <dgm:t>
        <a:bodyPr/>
        <a:lstStyle/>
        <a:p>
          <a:endParaRPr lang="en-US"/>
        </a:p>
      </dgm:t>
    </dgm:pt>
    <dgm:pt modelId="{8320D8E8-34CF-45AC-91CE-19594CA13457}" type="pres">
      <dgm:prSet presAssocID="{E3D89664-C555-48C5-AFEF-9EE295461C50}" presName="linear" presStyleCnt="0">
        <dgm:presLayoutVars>
          <dgm:animLvl val="lvl"/>
          <dgm:resizeHandles val="exact"/>
        </dgm:presLayoutVars>
      </dgm:prSet>
      <dgm:spPr/>
    </dgm:pt>
    <dgm:pt modelId="{64624034-FBBA-4B41-8FAC-AD5234D9DA3B}" type="pres">
      <dgm:prSet presAssocID="{28AD489C-4DF2-4012-ABAA-80BCB347334D}" presName="parentText" presStyleLbl="node1" presStyleIdx="0" presStyleCnt="5">
        <dgm:presLayoutVars>
          <dgm:chMax val="0"/>
          <dgm:bulletEnabled val="1"/>
        </dgm:presLayoutVars>
      </dgm:prSet>
      <dgm:spPr/>
    </dgm:pt>
    <dgm:pt modelId="{92615945-05C2-4888-A2BD-A9D6B986E07B}" type="pres">
      <dgm:prSet presAssocID="{23D07B7D-7183-4143-B624-C6DC94611D78}" presName="spacer" presStyleCnt="0"/>
      <dgm:spPr/>
    </dgm:pt>
    <dgm:pt modelId="{EFC7FAB1-B729-4E14-AA30-26D13A1EA210}" type="pres">
      <dgm:prSet presAssocID="{2CCB3C46-52CE-4E29-AF79-265A890509FA}" presName="parentText" presStyleLbl="node1" presStyleIdx="1" presStyleCnt="5">
        <dgm:presLayoutVars>
          <dgm:chMax val="0"/>
          <dgm:bulletEnabled val="1"/>
        </dgm:presLayoutVars>
      </dgm:prSet>
      <dgm:spPr/>
    </dgm:pt>
    <dgm:pt modelId="{F3E2F369-6253-4481-940A-C35D9AD69829}" type="pres">
      <dgm:prSet presAssocID="{73F16FDC-7D4B-4CD1-9ECA-F17715AA2526}" presName="spacer" presStyleCnt="0"/>
      <dgm:spPr/>
    </dgm:pt>
    <dgm:pt modelId="{D66D9A35-BD7E-48FE-9F58-02C738656AEF}" type="pres">
      <dgm:prSet presAssocID="{E50371D6-C1AD-4164-A24B-E06663B849BB}" presName="parentText" presStyleLbl="node1" presStyleIdx="2" presStyleCnt="5">
        <dgm:presLayoutVars>
          <dgm:chMax val="0"/>
          <dgm:bulletEnabled val="1"/>
        </dgm:presLayoutVars>
      </dgm:prSet>
      <dgm:spPr/>
    </dgm:pt>
    <dgm:pt modelId="{88C877AC-18DE-4990-806F-2CA431719D7E}" type="pres">
      <dgm:prSet presAssocID="{2C1F8D38-376E-4409-AE4A-ED78196370B1}" presName="spacer" presStyleCnt="0"/>
      <dgm:spPr/>
    </dgm:pt>
    <dgm:pt modelId="{825E8EDA-F4F6-407D-BE46-591ACDECA7CE}" type="pres">
      <dgm:prSet presAssocID="{DFA9446C-3D2D-4CD8-A60E-F4DE7CD4DE16}" presName="parentText" presStyleLbl="node1" presStyleIdx="3" presStyleCnt="5">
        <dgm:presLayoutVars>
          <dgm:chMax val="0"/>
          <dgm:bulletEnabled val="1"/>
        </dgm:presLayoutVars>
      </dgm:prSet>
      <dgm:spPr/>
    </dgm:pt>
    <dgm:pt modelId="{A7E1DB37-1C6E-4E06-A8A1-D1D445A40849}" type="pres">
      <dgm:prSet presAssocID="{FCF536D4-02AC-415C-AAD3-E06BAED86012}" presName="spacer" presStyleCnt="0"/>
      <dgm:spPr/>
    </dgm:pt>
    <dgm:pt modelId="{66C8CCE9-D7A3-4E14-96BF-B64740C1BD68}" type="pres">
      <dgm:prSet presAssocID="{0D74DBCF-121E-4EF8-8927-1E316721091F}" presName="parentText" presStyleLbl="node1" presStyleIdx="4" presStyleCnt="5">
        <dgm:presLayoutVars>
          <dgm:chMax val="0"/>
          <dgm:bulletEnabled val="1"/>
        </dgm:presLayoutVars>
      </dgm:prSet>
      <dgm:spPr/>
    </dgm:pt>
  </dgm:ptLst>
  <dgm:cxnLst>
    <dgm:cxn modelId="{5E09811B-4343-4D40-95D7-94449C822669}" type="presOf" srcId="{E3D89664-C555-48C5-AFEF-9EE295461C50}" destId="{8320D8E8-34CF-45AC-91CE-19594CA13457}" srcOrd="0" destOrd="0" presId="urn:microsoft.com/office/officeart/2005/8/layout/vList2"/>
    <dgm:cxn modelId="{61F6385F-2A63-4E97-9942-CC6F6A18FCD0}" type="presOf" srcId="{E50371D6-C1AD-4164-A24B-E06663B849BB}" destId="{D66D9A35-BD7E-48FE-9F58-02C738656AEF}" srcOrd="0" destOrd="0" presId="urn:microsoft.com/office/officeart/2005/8/layout/vList2"/>
    <dgm:cxn modelId="{48920C71-4B29-41D6-AC8E-4B5D1A8D3557}" type="presOf" srcId="{DFA9446C-3D2D-4CD8-A60E-F4DE7CD4DE16}" destId="{825E8EDA-F4F6-407D-BE46-591ACDECA7CE}" srcOrd="0" destOrd="0" presId="urn:microsoft.com/office/officeart/2005/8/layout/vList2"/>
    <dgm:cxn modelId="{26BCDB54-B6B5-43B5-A906-AF7B45FEBD44}" srcId="{E3D89664-C555-48C5-AFEF-9EE295461C50}" destId="{E50371D6-C1AD-4164-A24B-E06663B849BB}" srcOrd="2" destOrd="0" parTransId="{37C34E19-7D7A-46C3-A72E-B861A57FDA72}" sibTransId="{2C1F8D38-376E-4409-AE4A-ED78196370B1}"/>
    <dgm:cxn modelId="{A9AA9E86-243E-4D0A-B080-72729EA88583}" srcId="{E3D89664-C555-48C5-AFEF-9EE295461C50}" destId="{DFA9446C-3D2D-4CD8-A60E-F4DE7CD4DE16}" srcOrd="3" destOrd="0" parTransId="{B8C1838A-D04B-484F-A5F9-0A2FEBF6260F}" sibTransId="{FCF536D4-02AC-415C-AAD3-E06BAED86012}"/>
    <dgm:cxn modelId="{D42F3F8C-7D10-4D22-9891-C65E0780609D}" type="presOf" srcId="{2CCB3C46-52CE-4E29-AF79-265A890509FA}" destId="{EFC7FAB1-B729-4E14-AA30-26D13A1EA210}" srcOrd="0" destOrd="0" presId="urn:microsoft.com/office/officeart/2005/8/layout/vList2"/>
    <dgm:cxn modelId="{26840D94-E6A1-4619-BDFE-062D2DA0ABD9}" type="presOf" srcId="{28AD489C-4DF2-4012-ABAA-80BCB347334D}" destId="{64624034-FBBA-4B41-8FAC-AD5234D9DA3B}" srcOrd="0" destOrd="0" presId="urn:microsoft.com/office/officeart/2005/8/layout/vList2"/>
    <dgm:cxn modelId="{9E987FB1-E60B-4387-8FB8-A97790FDB197}" srcId="{E3D89664-C555-48C5-AFEF-9EE295461C50}" destId="{28AD489C-4DF2-4012-ABAA-80BCB347334D}" srcOrd="0" destOrd="0" parTransId="{B54992C7-905A-4140-9B28-F4CDAE9F4C12}" sibTransId="{23D07B7D-7183-4143-B624-C6DC94611D78}"/>
    <dgm:cxn modelId="{99C0DAD5-77A9-4BDA-B5C9-E208E0CE3492}" srcId="{E3D89664-C555-48C5-AFEF-9EE295461C50}" destId="{0D74DBCF-121E-4EF8-8927-1E316721091F}" srcOrd="4" destOrd="0" parTransId="{C2968443-2DE6-43CC-AE53-224AEE51D723}" sibTransId="{FC8579FB-84BB-4AF0-8E7D-553FAE1A7DB3}"/>
    <dgm:cxn modelId="{20A5B5E1-59F1-4732-97FF-34EC3163DEE3}" srcId="{E3D89664-C555-48C5-AFEF-9EE295461C50}" destId="{2CCB3C46-52CE-4E29-AF79-265A890509FA}" srcOrd="1" destOrd="0" parTransId="{D15A5DD9-0FF9-4002-A399-A9161D356636}" sibTransId="{73F16FDC-7D4B-4CD1-9ECA-F17715AA2526}"/>
    <dgm:cxn modelId="{44E097EC-C4FF-4BD2-92DD-347E87504079}" type="presOf" srcId="{0D74DBCF-121E-4EF8-8927-1E316721091F}" destId="{66C8CCE9-D7A3-4E14-96BF-B64740C1BD68}" srcOrd="0" destOrd="0" presId="urn:microsoft.com/office/officeart/2005/8/layout/vList2"/>
    <dgm:cxn modelId="{FC634FA1-0F32-4B81-BA2A-16487F739C7F}" type="presParOf" srcId="{8320D8E8-34CF-45AC-91CE-19594CA13457}" destId="{64624034-FBBA-4B41-8FAC-AD5234D9DA3B}" srcOrd="0" destOrd="0" presId="urn:microsoft.com/office/officeart/2005/8/layout/vList2"/>
    <dgm:cxn modelId="{920FDF63-EAC0-40A0-84ED-A37C742FAE46}" type="presParOf" srcId="{8320D8E8-34CF-45AC-91CE-19594CA13457}" destId="{92615945-05C2-4888-A2BD-A9D6B986E07B}" srcOrd="1" destOrd="0" presId="urn:microsoft.com/office/officeart/2005/8/layout/vList2"/>
    <dgm:cxn modelId="{EF4C7977-7775-4760-A162-1E91EFDFE3A5}" type="presParOf" srcId="{8320D8E8-34CF-45AC-91CE-19594CA13457}" destId="{EFC7FAB1-B729-4E14-AA30-26D13A1EA210}" srcOrd="2" destOrd="0" presId="urn:microsoft.com/office/officeart/2005/8/layout/vList2"/>
    <dgm:cxn modelId="{CACAF242-71AF-46EE-9FFB-0FD1C56EF19D}" type="presParOf" srcId="{8320D8E8-34CF-45AC-91CE-19594CA13457}" destId="{F3E2F369-6253-4481-940A-C35D9AD69829}" srcOrd="3" destOrd="0" presId="urn:microsoft.com/office/officeart/2005/8/layout/vList2"/>
    <dgm:cxn modelId="{940F0C70-5067-4290-A065-F53EFAA93E6D}" type="presParOf" srcId="{8320D8E8-34CF-45AC-91CE-19594CA13457}" destId="{D66D9A35-BD7E-48FE-9F58-02C738656AEF}" srcOrd="4" destOrd="0" presId="urn:microsoft.com/office/officeart/2005/8/layout/vList2"/>
    <dgm:cxn modelId="{26CB921A-8B6F-48BC-807F-0D6908A35357}" type="presParOf" srcId="{8320D8E8-34CF-45AC-91CE-19594CA13457}" destId="{88C877AC-18DE-4990-806F-2CA431719D7E}" srcOrd="5" destOrd="0" presId="urn:microsoft.com/office/officeart/2005/8/layout/vList2"/>
    <dgm:cxn modelId="{578302FB-E052-4891-BDE2-D3C2DB0B534F}" type="presParOf" srcId="{8320D8E8-34CF-45AC-91CE-19594CA13457}" destId="{825E8EDA-F4F6-407D-BE46-591ACDECA7CE}" srcOrd="6" destOrd="0" presId="urn:microsoft.com/office/officeart/2005/8/layout/vList2"/>
    <dgm:cxn modelId="{D2682E2C-A953-432D-B430-297368EEDA0F}" type="presParOf" srcId="{8320D8E8-34CF-45AC-91CE-19594CA13457}" destId="{A7E1DB37-1C6E-4E06-A8A1-D1D445A40849}" srcOrd="7" destOrd="0" presId="urn:microsoft.com/office/officeart/2005/8/layout/vList2"/>
    <dgm:cxn modelId="{991D8950-F768-485D-B54F-B06EAFE6C57D}" type="presParOf" srcId="{8320D8E8-34CF-45AC-91CE-19594CA13457}" destId="{66C8CCE9-D7A3-4E14-96BF-B64740C1BD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8E80D-DDBE-4EF6-80EB-287AFA78A641}">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FD08C-30E2-4531-8D1D-E2C96D9E2E41}">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8EB8A-61F3-4C57-AADB-BB0421EC1452}">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IN" sz="2400" kern="1200"/>
            <a:t>A </a:t>
          </a:r>
          <a:r>
            <a:rPr lang="en-IN" sz="2400" b="1" kern="1200"/>
            <a:t>global account</a:t>
          </a:r>
          <a:r>
            <a:rPr lang="en-IN" sz="2400" kern="1200"/>
            <a:t> is the realization of a contract you or your company has made with SAP. A global account is used to manage subaccounts, members, entitlements and quotas. </a:t>
          </a:r>
          <a:endParaRPr lang="en-US" sz="2400" kern="1200"/>
        </a:p>
      </dsp:txBody>
      <dsp:txXfrm>
        <a:off x="1507738" y="707092"/>
        <a:ext cx="9007861" cy="1305401"/>
      </dsp:txXfrm>
    </dsp:sp>
    <dsp:sp modelId="{5483CCB2-8FC0-477D-A822-E3BBB8CAC2AC}">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68417-DD73-4F0A-BD2D-FBE7B128EC8B}">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6B4BE1-721E-406F-89C3-DE0AC3018BB5}">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IN" sz="2400" kern="1200"/>
            <a:t>There are two types of commercial models for global accounts: consumption-based model and subscription-based model</a:t>
          </a:r>
          <a:endParaRPr lang="en-US" sz="2400" kern="1200"/>
        </a:p>
      </dsp:txBody>
      <dsp:txXfrm>
        <a:off x="1507738" y="2338844"/>
        <a:ext cx="900786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21386-DAEA-486B-A153-26026AA64BF2}">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70ABBB66-7B55-44C2-AB61-E145BD1567CC}">
      <dsp:nvSpPr>
        <dsp:cNvPr id="0" name=""/>
        <dsp:cNvSpPr/>
      </dsp:nvSpPr>
      <dsp:spPr>
        <a:xfrm>
          <a:off x="8061" y="5979"/>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Your organization receives a fixed price and period (typically a 1 to 3-year period) for access to your subscribed SAP BTP services.</a:t>
          </a:r>
        </a:p>
      </dsp:txBody>
      <dsp:txXfrm>
        <a:off x="8061" y="5979"/>
        <a:ext cx="3034531" cy="1820718"/>
      </dsp:txXfrm>
    </dsp:sp>
    <dsp:sp modelId="{0FE79FE2-9156-44F1-8067-194557FBAA55}">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AF14764A-E48F-4FA0-B94A-DFC59D516201}">
      <dsp:nvSpPr>
        <dsp:cNvPr id="0" name=""/>
        <dsp:cNvSpPr/>
      </dsp:nvSpPr>
      <dsp:spPr>
        <a:xfrm>
          <a:off x="3740534" y="5979"/>
          <a:ext cx="3034531" cy="1820718"/>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 are entitled to use only the subscribed services</a:t>
          </a:r>
        </a:p>
      </dsp:txBody>
      <dsp:txXfrm>
        <a:off x="3740534" y="5979"/>
        <a:ext cx="3034531" cy="1820718"/>
      </dsp:txXfrm>
    </dsp:sp>
    <dsp:sp modelId="{7844DEE6-3303-4F90-8197-07A46F831E77}">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072E8E5C-FD95-43FC-9061-31822D836600}">
      <dsp:nvSpPr>
        <dsp:cNvPr id="0" name=""/>
        <dsp:cNvSpPr/>
      </dsp:nvSpPr>
      <dsp:spPr>
        <a:xfrm>
          <a:off x="7473007" y="5979"/>
          <a:ext cx="3034531" cy="1820718"/>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To access additional services, at an extra cost, you can modify your contract via your sales representative or account executive</a:t>
          </a:r>
        </a:p>
      </dsp:txBody>
      <dsp:txXfrm>
        <a:off x="7473007" y="5979"/>
        <a:ext cx="3034531" cy="1820718"/>
      </dsp:txXfrm>
    </dsp:sp>
    <dsp:sp modelId="{498C99F0-C19E-49EC-80FE-F46E09193DC8}">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79790393-D28E-4D20-A99C-DC0FD0510943}">
      <dsp:nvSpPr>
        <dsp:cNvPr id="0" name=""/>
        <dsp:cNvSpPr/>
      </dsp:nvSpPr>
      <dsp:spPr>
        <a:xfrm>
          <a:off x="8061" y="2524640"/>
          <a:ext cx="3034531" cy="1820718"/>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 pay at a fixed cost, regardless of consumption of subscribed services</a:t>
          </a:r>
        </a:p>
      </dsp:txBody>
      <dsp:txXfrm>
        <a:off x="8061" y="2524640"/>
        <a:ext cx="3034531" cy="1820718"/>
      </dsp:txXfrm>
    </dsp:sp>
    <dsp:sp modelId="{B076E7FA-7759-4A31-932B-0224306C864B}">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A0789D3B-5BC2-43DC-AEAD-067CE187D54F}">
      <dsp:nvSpPr>
        <dsp:cNvPr id="0" name=""/>
        <dsp:cNvSpPr/>
      </dsp:nvSpPr>
      <dsp:spPr>
        <a:xfrm>
          <a:off x="3740534" y="2524640"/>
          <a:ext cx="3034531" cy="1820718"/>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 pay in advance when the contract period starts.</a:t>
          </a:r>
        </a:p>
      </dsp:txBody>
      <dsp:txXfrm>
        <a:off x="3740534" y="2524640"/>
        <a:ext cx="3034531" cy="1820718"/>
      </dsp:txXfrm>
    </dsp:sp>
    <dsp:sp modelId="{83A4EF1C-9A6B-473C-A561-08F2B8DB1155}">
      <dsp:nvSpPr>
        <dsp:cNvPr id="0" name=""/>
        <dsp:cNvSpPr/>
      </dsp:nvSpPr>
      <dsp:spPr>
        <a:xfrm>
          <a:off x="7473007" y="2524640"/>
          <a:ext cx="3034531" cy="182071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Your organization can renew the subscription at the end of the contract period</a:t>
          </a:r>
        </a:p>
      </dsp:txBody>
      <dsp:txXfrm>
        <a:off x="7473007" y="2524640"/>
        <a:ext cx="3034531" cy="1820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F6D33-0849-44D8-A98C-938A5839AFD1}">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922D7-059A-475C-94ED-41460DEB59B3}">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409679-CC2C-466D-AE35-EF7E18996C04}">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90000"/>
            </a:lnSpc>
            <a:spcBef>
              <a:spcPct val="0"/>
            </a:spcBef>
            <a:spcAft>
              <a:spcPct val="35000"/>
            </a:spcAft>
            <a:buNone/>
          </a:pPr>
          <a:r>
            <a:rPr lang="en-IN" sz="1900" kern="1200"/>
            <a:t>You can change your existing contract from the consumption-based commercial model to a subscription license. Keep in mind that not all services that are eligible for the consumption-based model are compatible with the subscription-based model.</a:t>
          </a:r>
          <a:endParaRPr lang="en-US" sz="1900" kern="1200"/>
        </a:p>
      </dsp:txBody>
      <dsp:txXfrm>
        <a:off x="1507738" y="707092"/>
        <a:ext cx="9007861" cy="1305401"/>
      </dsp:txXfrm>
    </dsp:sp>
    <dsp:sp modelId="{AAE38816-343F-4419-8C31-0897062CF4AC}">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18D771-54BA-49BD-A69F-731DE0989D83}">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9E4CD4-C587-48DB-ACC7-7A3C7E9A61B7}">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90000"/>
            </a:lnSpc>
            <a:spcBef>
              <a:spcPct val="0"/>
            </a:spcBef>
            <a:spcAft>
              <a:spcPct val="35000"/>
            </a:spcAft>
            <a:buNone/>
          </a:pPr>
          <a:r>
            <a:rPr lang="en-IN" sz="1900" kern="1200"/>
            <a:t>recommend that you contact your SAP account executive or sales representative to discuss feasibility and terms of transforming your contract.</a:t>
          </a:r>
          <a:endParaRPr lang="en-US" sz="1900" kern="1200"/>
        </a:p>
      </dsp:txBody>
      <dsp:txXfrm>
        <a:off x="1507738" y="2338844"/>
        <a:ext cx="9007861"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0D7CE-91BD-40B8-9967-53CEAF855858}">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808DDE-C1B8-4E29-A120-379D7F064BD6}">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b="1" kern="1200"/>
            <a:t>Subaccounts</a:t>
          </a:r>
          <a:r>
            <a:rPr lang="en-IN" sz="3300" kern="1200"/>
            <a:t> let you structure a global account according to your organization’s and project’s requirements with regard to members, authorizations, and entitlements.</a:t>
          </a:r>
          <a:endParaRPr lang="en-US" sz="3300" kern="1200"/>
        </a:p>
      </dsp:txBody>
      <dsp:txXfrm>
        <a:off x="0" y="0"/>
        <a:ext cx="6900512" cy="2768070"/>
      </dsp:txXfrm>
    </dsp:sp>
    <dsp:sp modelId="{24588213-52CA-4194-A26A-EA7797913FA4}">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A3F3D-7F30-447B-A5FD-E489213EC242}">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A global account can contain one or more subaccounts in which you deploy applications, use services, and manage your subscriptions. </a:t>
          </a:r>
          <a:endParaRPr lang="en-US" sz="3300" kern="1200"/>
        </a:p>
      </dsp:txBody>
      <dsp:txXfrm>
        <a:off x="0" y="2768070"/>
        <a:ext cx="6900512" cy="2768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47413-8711-4985-9B46-C22C0A1ED3DC}">
      <dsp:nvSpPr>
        <dsp:cNvPr id="0" name=""/>
        <dsp:cNvSpPr/>
      </dsp:nvSpPr>
      <dsp:spPr>
        <a:xfrm>
          <a:off x="9242" y="571451"/>
          <a:ext cx="2762398" cy="282282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Enables asynchronous messaging by using message queues.</a:t>
          </a:r>
          <a:endParaRPr lang="en-US" sz="1800" kern="1200"/>
        </a:p>
      </dsp:txBody>
      <dsp:txXfrm>
        <a:off x="90150" y="652359"/>
        <a:ext cx="2600582" cy="2661010"/>
      </dsp:txXfrm>
    </dsp:sp>
    <dsp:sp modelId="{67CD84C7-D8C8-423D-81D2-4D625335F3D0}">
      <dsp:nvSpPr>
        <dsp:cNvPr id="0" name=""/>
        <dsp:cNvSpPr/>
      </dsp:nvSpPr>
      <dsp:spPr>
        <a:xfrm>
          <a:off x="3047880" y="1640327"/>
          <a:ext cx="585628" cy="68507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047880" y="1777342"/>
        <a:ext cx="409940" cy="411044"/>
      </dsp:txXfrm>
    </dsp:sp>
    <dsp:sp modelId="{9B809D58-6391-4065-8CDA-8927407024BF}">
      <dsp:nvSpPr>
        <dsp:cNvPr id="0" name=""/>
        <dsp:cNvSpPr/>
      </dsp:nvSpPr>
      <dsp:spPr>
        <a:xfrm>
          <a:off x="3876600" y="571451"/>
          <a:ext cx="2762398" cy="2822826"/>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The sender adapter consumes messages from a queue. The messages are processed concurrently.</a:t>
          </a:r>
          <a:endParaRPr lang="en-US" sz="1800" kern="1200"/>
        </a:p>
      </dsp:txBody>
      <dsp:txXfrm>
        <a:off x="3957508" y="652359"/>
        <a:ext cx="2600582" cy="2661010"/>
      </dsp:txXfrm>
    </dsp:sp>
    <dsp:sp modelId="{195B5DB9-30CD-4712-A30F-5DAC12D6F8DB}">
      <dsp:nvSpPr>
        <dsp:cNvPr id="0" name=""/>
        <dsp:cNvSpPr/>
      </dsp:nvSpPr>
      <dsp:spPr>
        <a:xfrm>
          <a:off x="6915239" y="1640327"/>
          <a:ext cx="585628" cy="68507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915239" y="1777342"/>
        <a:ext cx="409940" cy="411044"/>
      </dsp:txXfrm>
    </dsp:sp>
    <dsp:sp modelId="{0085BC67-D8D4-4862-ACE7-C037E6929F55}">
      <dsp:nvSpPr>
        <dsp:cNvPr id="0" name=""/>
        <dsp:cNvSpPr/>
      </dsp:nvSpPr>
      <dsp:spPr>
        <a:xfrm>
          <a:off x="7743958" y="571451"/>
          <a:ext cx="2762398" cy="282282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To prevent situations where the JMS adapter tries again and again to process a failed (large) message, you can store messages (where the processing stopped unexpectedly) in a dead-letter queue after two retries.</a:t>
          </a:r>
          <a:endParaRPr lang="en-US" sz="1800" kern="1200"/>
        </a:p>
      </dsp:txBody>
      <dsp:txXfrm>
        <a:off x="7824866" y="652359"/>
        <a:ext cx="2600582" cy="26610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F1581-1145-4C4F-B38F-3D34851F7798}">
      <dsp:nvSpPr>
        <dsp:cNvPr id="0" name=""/>
        <dsp:cNvSpPr/>
      </dsp:nvSpPr>
      <dsp:spPr>
        <a:xfrm>
          <a:off x="3364992" y="1936"/>
          <a:ext cx="3785616" cy="127801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Connects SAP Cloud Integration to systems using the Open Data (OData) protocol in either ATOM or JSON format (only synchronous communication is supported).</a:t>
          </a:r>
          <a:endParaRPr lang="en-US" sz="1500" kern="1200"/>
        </a:p>
      </dsp:txBody>
      <dsp:txXfrm>
        <a:off x="3427380" y="64324"/>
        <a:ext cx="3660840" cy="1153242"/>
      </dsp:txXfrm>
    </dsp:sp>
    <dsp:sp modelId="{C3B4F98F-5B91-421E-BA25-EE1DB5DA6DA3}">
      <dsp:nvSpPr>
        <dsp:cNvPr id="0" name=""/>
        <dsp:cNvSpPr/>
      </dsp:nvSpPr>
      <dsp:spPr>
        <a:xfrm>
          <a:off x="3364992" y="1343855"/>
          <a:ext cx="3785616" cy="127801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The adapter receives incoming requests in either ATOM or JSON format.</a:t>
          </a:r>
          <a:endParaRPr lang="en-US" sz="1500" kern="1200"/>
        </a:p>
      </dsp:txBody>
      <dsp:txXfrm>
        <a:off x="3427380" y="1406243"/>
        <a:ext cx="3660840" cy="1153242"/>
      </dsp:txXfrm>
    </dsp:sp>
    <dsp:sp modelId="{9E456F69-B341-40A7-9946-7392415DC02A}">
      <dsp:nvSpPr>
        <dsp:cNvPr id="0" name=""/>
        <dsp:cNvSpPr/>
      </dsp:nvSpPr>
      <dsp:spPr>
        <a:xfrm>
          <a:off x="3364992" y="2685775"/>
          <a:ext cx="3785616" cy="12780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Supported operations: Create (POST), Delete (DELETE), Query (GET), Read (GET), Update (PUT)</a:t>
          </a:r>
          <a:endParaRPr lang="en-US" sz="1500" kern="1200"/>
        </a:p>
      </dsp:txBody>
      <dsp:txXfrm>
        <a:off x="3427380" y="2748163"/>
        <a:ext cx="3660840" cy="11532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74325-356B-42F1-AF9F-C2F9C943D20B}">
      <dsp:nvSpPr>
        <dsp:cNvPr id="0" name=""/>
        <dsp:cNvSpPr/>
      </dsp:nvSpPr>
      <dsp:spPr>
        <a:xfrm>
          <a:off x="0" y="53624"/>
          <a:ext cx="10515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Connects SAP Cloud Integration to more than 150 non-SAP Cloud applications that are supported by SAP Open Connectors.</a:t>
          </a:r>
          <a:endParaRPr lang="en-US" sz="2300" kern="1200"/>
        </a:p>
      </dsp:txBody>
      <dsp:txXfrm>
        <a:off x="44664" y="98288"/>
        <a:ext cx="10426272" cy="825612"/>
      </dsp:txXfrm>
    </dsp:sp>
    <dsp:sp modelId="{ACFF658C-9D22-4103-8121-CD719703AE89}">
      <dsp:nvSpPr>
        <dsp:cNvPr id="0" name=""/>
        <dsp:cNvSpPr/>
      </dsp:nvSpPr>
      <dsp:spPr>
        <a:xfrm>
          <a:off x="0" y="1034804"/>
          <a:ext cx="10515600" cy="91494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Uses APIs to fetch data from specific third-party applications.</a:t>
          </a:r>
          <a:endParaRPr lang="en-US" sz="2300" kern="1200"/>
        </a:p>
      </dsp:txBody>
      <dsp:txXfrm>
        <a:off x="44664" y="1079468"/>
        <a:ext cx="10426272" cy="825612"/>
      </dsp:txXfrm>
    </dsp:sp>
    <dsp:sp modelId="{1DC8B17F-AAF6-4C7F-8260-019818E5352E}">
      <dsp:nvSpPr>
        <dsp:cNvPr id="0" name=""/>
        <dsp:cNvSpPr/>
      </dsp:nvSpPr>
      <dsp:spPr>
        <a:xfrm>
          <a:off x="0" y="2015984"/>
          <a:ext cx="10515600" cy="91494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Is designed to handle large volumes of incoming data.</a:t>
          </a:r>
          <a:endParaRPr lang="en-US" sz="2300" kern="1200"/>
        </a:p>
      </dsp:txBody>
      <dsp:txXfrm>
        <a:off x="44664" y="2060648"/>
        <a:ext cx="10426272" cy="825612"/>
      </dsp:txXfrm>
    </dsp:sp>
    <dsp:sp modelId="{7B8DD9AF-ED30-4308-85C4-6B9BCCBD5595}">
      <dsp:nvSpPr>
        <dsp:cNvPr id="0" name=""/>
        <dsp:cNvSpPr/>
      </dsp:nvSpPr>
      <dsp:spPr>
        <a:xfrm>
          <a:off x="0" y="2997165"/>
          <a:ext cx="10515600" cy="9149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Supports messages in both JSON and XML format, for request and response calls.</a:t>
          </a:r>
          <a:endParaRPr lang="en-US" sz="2300" kern="1200"/>
        </a:p>
      </dsp:txBody>
      <dsp:txXfrm>
        <a:off x="44664" y="3041829"/>
        <a:ext cx="10426272" cy="8256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FC7DE-5A86-4C5E-8221-685F93F7D434}">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72AC6F-577B-4F78-BE43-FD552F1427BB}">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Connects an integration flow with another integration flow deployed on the same tenant.</a:t>
          </a:r>
          <a:endParaRPr lang="en-US" sz="3100" kern="1200"/>
        </a:p>
      </dsp:txBody>
      <dsp:txXfrm>
        <a:off x="0" y="2703"/>
        <a:ext cx="6900512" cy="1843578"/>
      </dsp:txXfrm>
    </dsp:sp>
    <dsp:sp modelId="{25EE5627-F89F-4D85-9EED-B8319E20BD8D}">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E0AC44-628B-40B2-87AD-40B667E7DA6A}">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An integration flow with a ProcessDirect sender adapter (as consumer) consumes data from another integration flow.</a:t>
          </a:r>
          <a:endParaRPr lang="en-US" sz="3100" kern="1200"/>
        </a:p>
      </dsp:txBody>
      <dsp:txXfrm>
        <a:off x="0" y="1846281"/>
        <a:ext cx="6900512" cy="1843578"/>
      </dsp:txXfrm>
    </dsp:sp>
    <dsp:sp modelId="{488E8F7C-3E66-46CA-B58D-E87D000D45D5}">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8593B-83E6-4958-90A0-EFF8FD601058}">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N:1 cardinality of producer and consumer integration flows is supported.</a:t>
          </a:r>
          <a:endParaRPr lang="en-US" sz="3100" kern="1200"/>
        </a:p>
      </dsp:txBody>
      <dsp:txXfrm>
        <a:off x="0" y="3689859"/>
        <a:ext cx="6900512" cy="18435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24034-FBBA-4B41-8FAC-AD5234D9DA3B}">
      <dsp:nvSpPr>
        <dsp:cNvPr id="0" name=""/>
        <dsp:cNvSpPr/>
      </dsp:nvSpPr>
      <dsp:spPr>
        <a:xfrm>
          <a:off x="0" y="56189"/>
          <a:ext cx="4780416" cy="8391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Establishes an HTTP connection between SAP Cloud Integration and a receiver system.</a:t>
          </a:r>
          <a:endParaRPr lang="en-US" sz="1500" kern="1200"/>
        </a:p>
      </dsp:txBody>
      <dsp:txXfrm>
        <a:off x="40962" y="97151"/>
        <a:ext cx="4698492" cy="757185"/>
      </dsp:txXfrm>
    </dsp:sp>
    <dsp:sp modelId="{EFC7FAB1-B729-4E14-AA30-26D13A1EA210}">
      <dsp:nvSpPr>
        <dsp:cNvPr id="0" name=""/>
        <dsp:cNvSpPr/>
      </dsp:nvSpPr>
      <dsp:spPr>
        <a:xfrm>
          <a:off x="0" y="938498"/>
          <a:ext cx="4780416" cy="83910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Receiver adapter:</a:t>
          </a:r>
          <a:endParaRPr lang="en-US" sz="1500" kern="1200"/>
        </a:p>
      </dsp:txBody>
      <dsp:txXfrm>
        <a:off x="40962" y="979460"/>
        <a:ext cx="4698492" cy="757185"/>
      </dsp:txXfrm>
    </dsp:sp>
    <dsp:sp modelId="{D66D9A35-BD7E-48FE-9F58-02C738656AEF}">
      <dsp:nvSpPr>
        <dsp:cNvPr id="0" name=""/>
        <dsp:cNvSpPr/>
      </dsp:nvSpPr>
      <dsp:spPr>
        <a:xfrm>
          <a:off x="0" y="1820808"/>
          <a:ext cx="4780416" cy="8391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Supports HTTP 1.1 only (target system must support chunked transfer encoding and may not rely on the existence of the HTTP Content-Length header)</a:t>
          </a:r>
          <a:endParaRPr lang="en-US" sz="1500" kern="1200"/>
        </a:p>
      </dsp:txBody>
      <dsp:txXfrm>
        <a:off x="40962" y="1861770"/>
        <a:ext cx="4698492" cy="757185"/>
      </dsp:txXfrm>
    </dsp:sp>
    <dsp:sp modelId="{825E8EDA-F4F6-407D-BE46-591ACDECA7CE}">
      <dsp:nvSpPr>
        <dsp:cNvPr id="0" name=""/>
        <dsp:cNvSpPr/>
      </dsp:nvSpPr>
      <dsp:spPr>
        <a:xfrm>
          <a:off x="0" y="2703117"/>
          <a:ext cx="4780416" cy="8391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Supports the following methods: DELETE, GET, HEAD, POST, PUT, TRACE</a:t>
          </a:r>
          <a:endParaRPr lang="en-US" sz="1500" kern="1200"/>
        </a:p>
      </dsp:txBody>
      <dsp:txXfrm>
        <a:off x="40962" y="2744079"/>
        <a:ext cx="4698492" cy="757185"/>
      </dsp:txXfrm>
    </dsp:sp>
    <dsp:sp modelId="{66C8CCE9-D7A3-4E14-96BF-B64740C1BD68}">
      <dsp:nvSpPr>
        <dsp:cNvPr id="0" name=""/>
        <dsp:cNvSpPr/>
      </dsp:nvSpPr>
      <dsp:spPr>
        <a:xfrm>
          <a:off x="0" y="3585427"/>
          <a:ext cx="4780416" cy="83910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Method can also be determined dynamically by reading a value from a message header or property during runtime.</a:t>
          </a:r>
          <a:endParaRPr lang="en-US" sz="1500" kern="1200"/>
        </a:p>
      </dsp:txBody>
      <dsp:txXfrm>
        <a:off x="40962" y="3626389"/>
        <a:ext cx="4698492" cy="7571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206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C29B-2082-DB57-125C-DE16007D27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690652-B493-3A46-C6FB-1AD8F32512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81123C-231F-32AD-581A-81DBF35AB578}"/>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472B47BD-2779-2514-D1C3-21121F3071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7892A0-BEF3-C711-22D4-910BCB0BF19F}"/>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1912335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A390-0D21-A229-ADFF-61898B62EC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E8A14-7505-DDDC-D485-FB09492C22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1AA40F-0832-C76D-91A6-C6F6C4DB0DE9}"/>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66C2AD2E-46D1-9C70-E4C9-2F2A40F65D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E0949-9368-59C6-F583-534C962BD7F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5216747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BD8073-66F0-0342-F2E2-17EC8CDE51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E3070-9ABB-6AD7-EB3E-1695EAEA57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6D909F-9596-1425-F7AB-F9E4BF1214E3}"/>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74DACD06-31CC-0312-2432-BD7F96D146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1BC59A-651F-A038-019A-9F060D00CCA3}"/>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38829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515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297650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25251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92931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EC07-094B-6FAA-B15B-F2203BF2FE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62C4A4-C60F-C5B7-B9AF-B18CC8B866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F5C4AD-F078-17A0-B31E-26622583C8BA}"/>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B77B6763-989D-5B7D-DFAC-5EC715F492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28BCF-671D-EC48-1D12-69A6F68107E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75447763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D5BB-A78A-4542-ECE2-78973AE51B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DCBB9F-FBD3-044B-E932-AF8A03A8A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CEEAA7-4690-EF4C-F035-D8D897323DA5}"/>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14F5F802-4078-5A51-011F-247E543900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274AEF-996A-E9E8-B1AD-8E27B9931479}"/>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7473283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FCD6-571D-2003-2B91-E6D955905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67660F-E562-F240-EE30-A72F54B42D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C8D430-01E3-019C-CB7C-5768A8DC4A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5F0A59-5BF1-65DF-56E3-F726A7349809}"/>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6" name="Footer Placeholder 5">
            <a:extLst>
              <a:ext uri="{FF2B5EF4-FFF2-40B4-BE49-F238E27FC236}">
                <a16:creationId xmlns:a16="http://schemas.microsoft.com/office/drawing/2014/main" id="{5BDF6F83-94C9-13F7-C4B4-317DA5A0CD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52C79A-DDA3-AAF6-6E0E-9378FDC748C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87094093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83C0-2701-537E-7009-6B95482C5D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80BFA9-7641-B054-E2B9-FC0F3FD6CA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D47981-79FB-2B8D-5D03-FE2EB05B33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737091-FA85-AFF3-D666-8EE6187108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982237-BBE7-9515-A8A2-8B9F4A1594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1076F9-E9B7-D53D-1C2A-29EF45EF56FB}"/>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8" name="Footer Placeholder 7">
            <a:extLst>
              <a:ext uri="{FF2B5EF4-FFF2-40B4-BE49-F238E27FC236}">
                <a16:creationId xmlns:a16="http://schemas.microsoft.com/office/drawing/2014/main" id="{4F0FF751-B191-A86E-0EB8-ECEBC420649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342D579-8C75-CE1E-A88F-08ECA881AF2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8058915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9_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998471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4132493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0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592885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3994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200159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10AC-A694-BDAD-CB95-A1A9EF41B3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1DC16B-D037-2F0E-766C-86385AB03C64}"/>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4" name="Footer Placeholder 3">
            <a:extLst>
              <a:ext uri="{FF2B5EF4-FFF2-40B4-BE49-F238E27FC236}">
                <a16:creationId xmlns:a16="http://schemas.microsoft.com/office/drawing/2014/main" id="{1BFC7528-A635-7B82-6170-D6D8C13627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443ED9-1EB2-D784-F4F4-E2CAAC16CF6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77552773"/>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3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4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5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6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2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1C28C-C1DA-1C80-89AF-EA5B21206D70}"/>
              </a:ext>
            </a:extLst>
          </p:cNvPr>
          <p:cNvSpPr>
            <a:spLocks noGrp="1"/>
          </p:cNvSpPr>
          <p:nvPr>
            <p:ph type="dt" sz="half" idx="10"/>
          </p:nvPr>
        </p:nvSpPr>
        <p:spPr/>
        <p:txBody>
          <a:bodyPr/>
          <a:lstStyle/>
          <a:p>
            <a:pPr>
              <a:defRPr/>
            </a:pPr>
            <a:endParaRPr lang="en-US" dirty="0"/>
          </a:p>
        </p:txBody>
      </p:sp>
      <p:sp>
        <p:nvSpPr>
          <p:cNvPr id="3" name="Footer Placeholder 2">
            <a:extLst>
              <a:ext uri="{FF2B5EF4-FFF2-40B4-BE49-F238E27FC236}">
                <a16:creationId xmlns:a16="http://schemas.microsoft.com/office/drawing/2014/main" id="{8D10408D-C9FA-08FE-F9F8-1B0EF4A4595F}"/>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2CEE7D93-196B-3B71-6F56-566DC85C19C6}"/>
              </a:ext>
            </a:extLst>
          </p:cNvPr>
          <p:cNvSpPr>
            <a:spLocks noGrp="1"/>
          </p:cNvSpPr>
          <p:nvPr>
            <p:ph type="sldNum" sz="quarter" idx="12"/>
          </p:nvPr>
        </p:nvSpPr>
        <p:spPr/>
        <p:txBody>
          <a:bodyPr/>
          <a:lstStyle/>
          <a:p>
            <a:fld id="{2FBDD6E5-69BF-42D2-B719-A4BC345E61D4}" type="slidenum">
              <a:rPr lang="en-IN" smtClean="0"/>
              <a:t>‹#›</a:t>
            </a:fld>
            <a:endParaRPr lang="en-IN"/>
          </a:p>
        </p:txBody>
      </p:sp>
      <p:cxnSp>
        <p:nvCxnSpPr>
          <p:cNvPr id="5" name="Straight Connector 9">
            <a:extLst>
              <a:ext uri="{FF2B5EF4-FFF2-40B4-BE49-F238E27FC236}">
                <a16:creationId xmlns:a16="http://schemas.microsoft.com/office/drawing/2014/main" id="{E23653C9-BD0A-4A4D-48E4-5CE9FA7E9F46}"/>
              </a:ext>
            </a:extLst>
          </p:cNvPr>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Tree>
    <p:extLst>
      <p:ext uri="{BB962C8B-B14F-4D97-AF65-F5344CB8AC3E}">
        <p14:creationId xmlns:p14="http://schemas.microsoft.com/office/powerpoint/2010/main" val="4197181767"/>
      </p:ext>
    </p:extLst>
  </p:cSld>
  <p:clrMapOvr>
    <a:masterClrMapping/>
  </p:clrMapOvr>
  <p:transition>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3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5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7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8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1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2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6F66-EBCF-E95F-31C8-9733B7A4E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E8D96D-C603-CE50-DD4E-46123B2A0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B8BFC0-36BA-6F0E-1447-5DBABD5EC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C9C75A-65F2-DFB1-3372-C3B6989E93B1}"/>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6" name="Footer Placeholder 5">
            <a:extLst>
              <a:ext uri="{FF2B5EF4-FFF2-40B4-BE49-F238E27FC236}">
                <a16:creationId xmlns:a16="http://schemas.microsoft.com/office/drawing/2014/main" id="{2A4558A7-4FC5-A4F5-F719-65D05EFD47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E9AD3-FBA8-30C0-8CA7-1B0AC475CE8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91915351"/>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4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5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7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8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1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7539-CA57-2E3E-26A3-96F092309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4F7926-2BDE-65E3-E0E0-C781DFAB94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409C29-C0B7-54EE-16F9-6BCB13F02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09079-20C1-DDFF-E9D9-E536D2927ADC}"/>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6" name="Footer Placeholder 5">
            <a:extLst>
              <a:ext uri="{FF2B5EF4-FFF2-40B4-BE49-F238E27FC236}">
                <a16:creationId xmlns:a16="http://schemas.microsoft.com/office/drawing/2014/main" id="{177EB03C-C342-3356-E4BE-1956D7BF6C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B3D36-BDEF-3863-8170-555392D8D09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417100910"/>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413C7-2C1F-3E6A-179D-427E94E09B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E0E7A8-2E03-4556-74A0-5473158BE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01E851-9AF3-CF21-54C0-1F0455D6A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2A72B1A5-4B31-70B2-E696-DEC497F39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8FE594A-D4EF-5DAE-29C9-618D495B9B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
        <p:nvSpPr>
          <p:cNvPr id="7" name="TextBox 6">
            <a:extLst>
              <a:ext uri="{FF2B5EF4-FFF2-40B4-BE49-F238E27FC236}">
                <a16:creationId xmlns:a16="http://schemas.microsoft.com/office/drawing/2014/main" id="{5E6BD5C6-20FD-55F5-E401-D127F1AE68F6}"/>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1482117394"/>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11" r:id="rId14"/>
    <p:sldLayoutId id="2147484212" r:id="rId15"/>
    <p:sldLayoutId id="2147483880" r:id="rId16"/>
    <p:sldLayoutId id="2147483881" r:id="rId17"/>
    <p:sldLayoutId id="2147483883" r:id="rId18"/>
    <p:sldLayoutId id="2147483884" r:id="rId19"/>
    <p:sldLayoutId id="2147483885" r:id="rId20"/>
    <p:sldLayoutId id="2147483886"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 id="2147483899" r:id="rId33"/>
    <p:sldLayoutId id="2147483900" r:id="rId34"/>
    <p:sldLayoutId id="2147483901" r:id="rId35"/>
    <p:sldLayoutId id="2147483902" r:id="rId36"/>
    <p:sldLayoutId id="2147483903" r:id="rId37"/>
    <p:sldLayoutId id="2147483904" r:id="rId38"/>
    <p:sldLayoutId id="2147483905" r:id="rId39"/>
    <p:sldLayoutId id="2147483906" r:id="rId40"/>
    <p:sldLayoutId id="2147483907" r:id="rId41"/>
    <p:sldLayoutId id="2147483908" r:id="rId42"/>
    <p:sldLayoutId id="2147483909" r:id="rId43"/>
    <p:sldLayoutId id="2147483910" r:id="rId44"/>
    <p:sldLayoutId id="2147483911" r:id="rId45"/>
    <p:sldLayoutId id="2147483913" r:id="rId46"/>
    <p:sldLayoutId id="2147483914" r:id="rId47"/>
    <p:sldLayoutId id="2147483915" r:id="rId48"/>
    <p:sldLayoutId id="2147483919" r:id="rId49"/>
    <p:sldLayoutId id="2147483920" r:id="rId50"/>
    <p:sldLayoutId id="2147483921" r:id="rId51"/>
    <p:sldLayoutId id="2147483924" r:id="rId52"/>
    <p:sldLayoutId id="2147484000" r:id="rId53"/>
    <p:sldLayoutId id="2147484001" r:id="rId54"/>
    <p:sldLayoutId id="2147484002" r:id="rId55"/>
    <p:sldLayoutId id="2147484004" r:id="rId56"/>
    <p:sldLayoutId id="2147484006" r:id="rId57"/>
    <p:sldLayoutId id="2147483735" r:id="rId58"/>
    <p:sldLayoutId id="2147483736" r:id="rId59"/>
    <p:sldLayoutId id="2147483738" r:id="rId60"/>
    <p:sldLayoutId id="2147483739" r:id="rId61"/>
    <p:sldLayoutId id="2147483740" r:id="rId62"/>
    <p:sldLayoutId id="2147483741" r:id="rId63"/>
    <p:sldLayoutId id="2147483743" r:id="rId64"/>
    <p:sldLayoutId id="2147483744" r:id="rId65"/>
    <p:sldLayoutId id="2147483745" r:id="rId66"/>
    <p:sldLayoutId id="2147483746" r:id="rId67"/>
    <p:sldLayoutId id="2147483747" r:id="rId68"/>
    <p:sldLayoutId id="2147483748" r:id="rId69"/>
    <p:sldLayoutId id="2147483749" r:id="rId70"/>
    <p:sldLayoutId id="2147483750" r:id="rId71"/>
    <p:sldLayoutId id="2147483751" r:id="rId72"/>
    <p:sldLayoutId id="2147483752" r:id="rId73"/>
    <p:sldLayoutId id="2147483753" r:id="rId74"/>
    <p:sldLayoutId id="2147483754" r:id="rId75"/>
    <p:sldLayoutId id="2147483755" r:id="rId76"/>
    <p:sldLayoutId id="2147483756" r:id="rId77"/>
    <p:sldLayoutId id="2147483757" r:id="rId78"/>
    <p:sldLayoutId id="2147483758" r:id="rId79"/>
    <p:sldLayoutId id="2147483759" r:id="rId80"/>
    <p:sldLayoutId id="2147483760" r:id="rId81"/>
    <p:sldLayoutId id="2147483761" r:id="rId82"/>
    <p:sldLayoutId id="2147483762" r:id="rId83"/>
    <p:sldLayoutId id="2147483763" r:id="rId84"/>
    <p:sldLayoutId id="2147483764" r:id="rId85"/>
    <p:sldLayoutId id="2147483765" r:id="rId86"/>
    <p:sldLayoutId id="2147483767" r:id="rId87"/>
    <p:sldLayoutId id="2147483772" r:id="rId88"/>
    <p:sldLayoutId id="2147483773" r:id="rId89"/>
    <p:sldLayoutId id="2147483870" r:id="rId9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462a4782db7b485b94ffce5b6fe22c31.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e4bef7446ad14c5a815b93ff20efebec.html"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7.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3.tiff"/></Relationships>
</file>

<file path=ppt/slides/_rels/slide20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tif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elp.sap.com/docs/CLOUD_INTEGRATION/368c481cd6954bdfa5d0435479fd4eaf/55325f2a722c4f67bb7752b369b09ff8.html" TargetMode="External"/><Relationship Id="rId2" Type="http://schemas.openxmlformats.org/officeDocument/2006/relationships/hyperlink" Target="https://help.sap.com/docs/CLOUD_INTEGRATION/368c481cd6954bdfa5d0435479fd4eaf/e32cedef6e8c4af5816c446541c7f527.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7.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584775"/>
          </a:xfrm>
          <a:prstGeom prst="rect">
            <a:avLst/>
          </a:prstGeom>
          <a:noFill/>
          <a:ln>
            <a:noFill/>
          </a:ln>
        </p:spPr>
        <p:txBody>
          <a:bodyPr wrap="square" rtlCol="0">
            <a:spAutoFit/>
          </a:bodyPr>
          <a:lstStyle/>
          <a:p>
            <a:r>
              <a:rPr lang="en-US" sz="3200" b="1" dirty="0"/>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69F6D-1CA8-41BB-AA78-B7D94936B5AF}"/>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b="1" kern="1200">
                <a:solidFill>
                  <a:schemeClr val="tx1"/>
                </a:solidFill>
                <a:latin typeface="+mj-lt"/>
                <a:ea typeface="+mj-ea"/>
                <a:cs typeface="+mj-cs"/>
              </a:rPr>
              <a:t>Pay-As-You-Go for SAP BTP</a:t>
            </a:r>
            <a:br>
              <a:rPr lang="en-US" sz="5400" kern="1200">
                <a:solidFill>
                  <a:schemeClr val="tx1"/>
                </a:solidFill>
                <a:latin typeface="+mj-lt"/>
                <a:ea typeface="+mj-ea"/>
                <a:cs typeface="+mj-cs"/>
              </a:rPr>
            </a:br>
            <a:endParaRPr lang="en-US" sz="5400" kern="1200" spc="267">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1D9E86ED-6A5B-428E-A2F0-4F08D3BD088E}"/>
              </a:ext>
            </a:extLst>
          </p:cNvPr>
          <p:cNvSpPr>
            <a:spLocks noChangeArrowheads="1"/>
          </p:cNvSpPr>
          <p:nvPr/>
        </p:nvSpPr>
        <p:spPr bwMode="auto">
          <a:xfrm>
            <a:off x="5126418" y="552091"/>
            <a:ext cx="6224335" cy="54315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same access to all the services that are available in CPEA, but with a highly flexible zero-commitment model – you pay nothing upfront and there is no minimum usage requirement or annual commitment.</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You pay only for the SAP BTP services that you want, when you use them.</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billed monthly in arrears</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Service charges are non-discountable</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his low-risk model is suitable for customers with use cases that are not well defined, and are interested in running a proof-of-concept in a productive environment. </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This model provides the flexibility of turning services on and off, and switching between services, as needed throughout the duration of the contract.</a:t>
            </a:r>
          </a:p>
        </p:txBody>
      </p:sp>
    </p:spTree>
    <p:extLst>
      <p:ext uri="{BB962C8B-B14F-4D97-AF65-F5344CB8AC3E}">
        <p14:creationId xmlns:p14="http://schemas.microsoft.com/office/powerpoint/2010/main" val="10092558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E5F6-61F5-4DAC-9CBD-713B73D4CA74}"/>
              </a:ext>
            </a:extLst>
          </p:cNvPr>
          <p:cNvSpPr>
            <a:spLocks noGrp="1"/>
          </p:cNvSpPr>
          <p:nvPr>
            <p:ph type="title"/>
          </p:nvPr>
        </p:nvSpPr>
        <p:spPr/>
        <p:txBody>
          <a:bodyPr>
            <a:normAutofit fontScale="90000"/>
          </a:bodyPr>
          <a:lstStyle/>
          <a:p>
            <a:r>
              <a:rPr lang="en-IN" b="0" i="0" dirty="0">
                <a:solidFill>
                  <a:srgbClr val="333333"/>
                </a:solidFill>
                <a:effectLst/>
                <a:latin typeface="72"/>
              </a:rPr>
              <a:t>Managing Keystore Entries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A3AE68D-BE34-4508-8273-8DD1A81C012D}"/>
              </a:ext>
            </a:extLst>
          </p:cNvPr>
          <p:cNvSpPr>
            <a:spLocks noGrp="1"/>
          </p:cNvSpPr>
          <p:nvPr>
            <p:ph idx="1"/>
          </p:nvPr>
        </p:nvSpPr>
        <p:spPr/>
        <p:txBody>
          <a:bodyPr>
            <a:normAutofit/>
          </a:bodyPr>
          <a:lstStyle/>
          <a:p>
            <a:r>
              <a:rPr lang="en-US" dirty="0"/>
              <a:t>The Keystore Monitor allows a tenant administrator to manage the tenant keystore and its entries (X.509 certificates and key pairs).</a:t>
            </a:r>
          </a:p>
          <a:p>
            <a:r>
              <a:rPr lang="en-US" b="0" i="0" dirty="0">
                <a:solidFill>
                  <a:srgbClr val="333333"/>
                </a:solidFill>
                <a:effectLst/>
                <a:latin typeface="72"/>
              </a:rPr>
              <a:t>A keystore typically contains entries that belong to the tenant administrator (customer) and entries that are owned by SAP. Each entry is uniquely identified by an alias.</a:t>
            </a:r>
          </a:p>
          <a:p>
            <a:r>
              <a:rPr lang="en-US" b="0" i="0" dirty="0">
                <a:solidFill>
                  <a:srgbClr val="333333"/>
                </a:solidFill>
                <a:effectLst/>
                <a:latin typeface="72"/>
              </a:rPr>
              <a:t>The operations you can perform on a keystore entry depend on whether it's owned by SAP or the tenant administrator. You (as tenant administrator) can, for example, only delete or back up entries that are owned by the tenant administrator. Vice versa, SAP can't access or download any keystore entries owned by the tenant administrator.</a:t>
            </a:r>
            <a:endParaRPr lang="en-IN" dirty="0"/>
          </a:p>
        </p:txBody>
      </p:sp>
    </p:spTree>
    <p:extLst>
      <p:ext uri="{BB962C8B-B14F-4D97-AF65-F5344CB8AC3E}">
        <p14:creationId xmlns:p14="http://schemas.microsoft.com/office/powerpoint/2010/main" val="27788682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8C42-CAE8-43A8-A896-768FD78FB531}"/>
              </a:ext>
            </a:extLst>
          </p:cNvPr>
          <p:cNvSpPr>
            <a:spLocks noGrp="1"/>
          </p:cNvSpPr>
          <p:nvPr>
            <p:ph type="title"/>
          </p:nvPr>
        </p:nvSpPr>
        <p:spPr/>
        <p:txBody>
          <a:bodyPr/>
          <a:lstStyle/>
          <a:p>
            <a:endParaRPr lang="en-IN"/>
          </a:p>
        </p:txBody>
      </p:sp>
      <p:pic>
        <p:nvPicPr>
          <p:cNvPr id="16386" name="Picture 2">
            <a:extLst>
              <a:ext uri="{FF2B5EF4-FFF2-40B4-BE49-F238E27FC236}">
                <a16:creationId xmlns:a16="http://schemas.microsoft.com/office/drawing/2014/main" id="{C62AEAEA-4389-45A7-B854-76C45109DA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1" y="2466773"/>
            <a:ext cx="7793179" cy="43140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8FC075-EEAE-4D23-BA8A-4341D63E9CEC}"/>
              </a:ext>
            </a:extLst>
          </p:cNvPr>
          <p:cNvSpPr txBox="1"/>
          <p:nvPr/>
        </p:nvSpPr>
        <p:spPr>
          <a:xfrm>
            <a:off x="838201" y="1755566"/>
            <a:ext cx="6097604" cy="646331"/>
          </a:xfrm>
          <a:prstGeom prst="rect">
            <a:avLst/>
          </a:prstGeom>
          <a:noFill/>
        </p:spPr>
        <p:txBody>
          <a:bodyPr wrap="square">
            <a:spAutoFit/>
          </a:bodyPr>
          <a:lstStyle/>
          <a:p>
            <a:pPr defTabSz="914377"/>
            <a:r>
              <a:rPr lang="en-US" dirty="0">
                <a:solidFill>
                  <a:srgbClr val="333333"/>
                </a:solidFill>
                <a:latin typeface="72"/>
              </a:rPr>
              <a:t>The following GIF gives you a brief overview of the </a:t>
            </a:r>
            <a:r>
              <a:rPr lang="en-US" b="1" dirty="0">
                <a:solidFill>
                  <a:srgbClr val="333333"/>
                </a:solidFill>
                <a:latin typeface="72"/>
              </a:rPr>
              <a:t>Keystore</a:t>
            </a:r>
            <a:r>
              <a:rPr lang="en-US" dirty="0">
                <a:solidFill>
                  <a:srgbClr val="333333"/>
                </a:solidFill>
                <a:latin typeface="72"/>
              </a:rPr>
              <a:t> tile and its functions:</a:t>
            </a:r>
            <a:endParaRPr lang="en-IN" dirty="0">
              <a:solidFill>
                <a:prstClr val="black"/>
              </a:solidFill>
              <a:latin typeface="Calibri" panose="020F0502020204030204"/>
            </a:endParaRPr>
          </a:p>
        </p:txBody>
      </p:sp>
    </p:spTree>
    <p:extLst>
      <p:ext uri="{BB962C8B-B14F-4D97-AF65-F5344CB8AC3E}">
        <p14:creationId xmlns:p14="http://schemas.microsoft.com/office/powerpoint/2010/main" val="591581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14106-11D6-4062-A9ED-2E6F15AE2BBA}"/>
              </a:ext>
            </a:extLst>
          </p:cNvPr>
          <p:cNvSpPr>
            <a:spLocks noGrp="1"/>
          </p:cNvSpPr>
          <p:nvPr>
            <p:ph type="title"/>
          </p:nvPr>
        </p:nvSpPr>
        <p:spPr/>
        <p:txBody>
          <a:bodyPr>
            <a:normAutofit fontScale="90000"/>
          </a:bodyPr>
          <a:lstStyle/>
          <a:p>
            <a:r>
              <a:rPr lang="en-IN" b="0" i="0" dirty="0">
                <a:solidFill>
                  <a:srgbClr val="333333"/>
                </a:solidFill>
                <a:effectLst/>
                <a:latin typeface="72"/>
              </a:rPr>
              <a:t>Managing Stores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13DE0D7C-0812-4CF7-A084-EF17B71B9CB0}"/>
              </a:ext>
            </a:extLst>
          </p:cNvPr>
          <p:cNvSpPr>
            <a:spLocks noGrp="1"/>
          </p:cNvSpPr>
          <p:nvPr>
            <p:ph idx="1"/>
          </p:nvPr>
        </p:nvSpPr>
        <p:spPr/>
        <p:txBody>
          <a:bodyPr/>
          <a:lstStyle/>
          <a:p>
            <a:r>
              <a:rPr lang="en-US" dirty="0"/>
              <a:t>The Manage Stores section allows you to manage various temporary data storages on your tenant.</a:t>
            </a:r>
          </a:p>
          <a:p>
            <a:pPr algn="l"/>
            <a:r>
              <a:rPr lang="en-US" dirty="0"/>
              <a:t>Managing Data Stores</a:t>
            </a:r>
          </a:p>
          <a:p>
            <a:pPr algn="l"/>
            <a:r>
              <a:rPr lang="en-US" dirty="0"/>
              <a:t>Managing Variables</a:t>
            </a:r>
          </a:p>
          <a:p>
            <a:pPr algn="l"/>
            <a:r>
              <a:rPr lang="en-US" dirty="0"/>
              <a:t>Managing Message Queues</a:t>
            </a:r>
          </a:p>
          <a:p>
            <a:pPr algn="l"/>
            <a:r>
              <a:rPr lang="en-US" dirty="0"/>
              <a:t>Managing Number Ranges</a:t>
            </a:r>
          </a:p>
          <a:p>
            <a:endParaRPr lang="en-IN" dirty="0"/>
          </a:p>
        </p:txBody>
      </p:sp>
    </p:spTree>
    <p:extLst>
      <p:ext uri="{BB962C8B-B14F-4D97-AF65-F5344CB8AC3E}">
        <p14:creationId xmlns:p14="http://schemas.microsoft.com/office/powerpoint/2010/main" val="37807177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86824-20DD-4315-ADFA-E899A4A423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616FBC-99E1-440B-AA1D-600B698A4115}"/>
              </a:ext>
            </a:extLst>
          </p:cNvPr>
          <p:cNvSpPr>
            <a:spLocks noGrp="1"/>
          </p:cNvSpPr>
          <p:nvPr>
            <p:ph idx="1"/>
          </p:nvPr>
        </p:nvSpPr>
        <p:spPr/>
        <p:txBody>
          <a:bodyPr/>
          <a:lstStyle/>
          <a:p>
            <a:r>
              <a:rPr lang="en-US" b="0" i="0" dirty="0">
                <a:solidFill>
                  <a:srgbClr val="333333"/>
                </a:solidFill>
                <a:effectLst/>
                <a:latin typeface="72"/>
              </a:rPr>
              <a:t>Managing Data Store</a:t>
            </a:r>
          </a:p>
          <a:p>
            <a:r>
              <a:rPr lang="en-US" b="0" i="0" dirty="0">
                <a:solidFill>
                  <a:srgbClr val="333333"/>
                </a:solidFill>
                <a:effectLst/>
                <a:latin typeface="72"/>
              </a:rPr>
              <a:t>The </a:t>
            </a:r>
            <a:r>
              <a:rPr lang="en-US" b="1" i="0" dirty="0">
                <a:solidFill>
                  <a:srgbClr val="333333"/>
                </a:solidFill>
                <a:effectLst/>
                <a:latin typeface="72"/>
              </a:rPr>
              <a:t>Manage Stores</a:t>
            </a:r>
            <a:r>
              <a:rPr lang="en-US" b="0" i="0" dirty="0">
                <a:solidFill>
                  <a:srgbClr val="333333"/>
                </a:solidFill>
                <a:effectLst/>
                <a:latin typeface="72"/>
              </a:rPr>
              <a:t> section provides an overview of storages on the tenant, which are temporarily used to persist data of different kind during message processing.</a:t>
            </a:r>
            <a:endParaRPr lang="en-IN" dirty="0"/>
          </a:p>
        </p:txBody>
      </p:sp>
    </p:spTree>
    <p:extLst>
      <p:ext uri="{BB962C8B-B14F-4D97-AF65-F5344CB8AC3E}">
        <p14:creationId xmlns:p14="http://schemas.microsoft.com/office/powerpoint/2010/main" val="885615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1C82-6A33-4D22-8A9F-D6B951CEBA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4F687F-DF00-4093-96A6-D9AF7DA850DA}"/>
              </a:ext>
            </a:extLst>
          </p:cNvPr>
          <p:cNvSpPr>
            <a:spLocks noGrp="1"/>
          </p:cNvSpPr>
          <p:nvPr>
            <p:ph idx="1"/>
          </p:nvPr>
        </p:nvSpPr>
        <p:spPr/>
        <p:txBody>
          <a:bodyPr/>
          <a:lstStyle/>
          <a:p>
            <a:pPr algn="l"/>
            <a:r>
              <a:rPr lang="en-IN" b="0" i="0" dirty="0">
                <a:solidFill>
                  <a:srgbClr val="333333"/>
                </a:solidFill>
                <a:effectLst/>
                <a:latin typeface="72"/>
              </a:rPr>
              <a:t>Managing Variables</a:t>
            </a:r>
          </a:p>
          <a:p>
            <a:pPr algn="l"/>
            <a:r>
              <a:rPr lang="en-US" b="0" i="0" dirty="0">
                <a:solidFill>
                  <a:srgbClr val="333333"/>
                </a:solidFill>
                <a:effectLst/>
                <a:latin typeface="72"/>
              </a:rPr>
              <a:t>The </a:t>
            </a:r>
            <a:r>
              <a:rPr lang="en-US" b="1" i="0" dirty="0">
                <a:solidFill>
                  <a:srgbClr val="333333"/>
                </a:solidFill>
                <a:effectLst/>
                <a:latin typeface="72"/>
              </a:rPr>
              <a:t>Variables</a:t>
            </a:r>
            <a:r>
              <a:rPr lang="en-US" b="0" i="0" dirty="0">
                <a:solidFill>
                  <a:srgbClr val="333333"/>
                </a:solidFill>
                <a:effectLst/>
                <a:latin typeface="72"/>
              </a:rPr>
              <a:t> view allows you to monitor variables used in integration flows.</a:t>
            </a:r>
          </a:p>
          <a:p>
            <a:br>
              <a:rPr lang="en-US" dirty="0"/>
            </a:br>
            <a:br>
              <a:rPr lang="en-IN" b="0" i="0" dirty="0">
                <a:solidFill>
                  <a:srgbClr val="333333"/>
                </a:solidFill>
                <a:effectLst/>
                <a:latin typeface="72"/>
              </a:rPr>
            </a:br>
            <a:endParaRPr lang="en-IN" dirty="0"/>
          </a:p>
        </p:txBody>
      </p:sp>
    </p:spTree>
    <p:extLst>
      <p:ext uri="{BB962C8B-B14F-4D97-AF65-F5344CB8AC3E}">
        <p14:creationId xmlns:p14="http://schemas.microsoft.com/office/powerpoint/2010/main" val="6936676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0B67-CB9B-4619-A65A-1B683BB1F4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E43D0D-F053-4FD5-8D53-638F404C80F2}"/>
              </a:ext>
            </a:extLst>
          </p:cNvPr>
          <p:cNvSpPr>
            <a:spLocks noGrp="1"/>
          </p:cNvSpPr>
          <p:nvPr>
            <p:ph idx="1"/>
          </p:nvPr>
        </p:nvSpPr>
        <p:spPr/>
        <p:txBody>
          <a:bodyPr/>
          <a:lstStyle/>
          <a:p>
            <a:pPr algn="l"/>
            <a:r>
              <a:rPr lang="en-IN" b="0" i="0" dirty="0">
                <a:solidFill>
                  <a:srgbClr val="333333"/>
                </a:solidFill>
                <a:effectLst/>
                <a:latin typeface="72"/>
              </a:rPr>
              <a:t>Managing Message Queues</a:t>
            </a:r>
          </a:p>
          <a:p>
            <a:r>
              <a:rPr lang="en-US" b="0" i="0" dirty="0">
                <a:solidFill>
                  <a:srgbClr val="333333"/>
                </a:solidFill>
                <a:effectLst/>
                <a:latin typeface="72"/>
              </a:rPr>
              <a:t>Certain adapters allow you to store messages in queues. Using the Web UI, you can monitor queues that are active for a tenant.</a:t>
            </a:r>
            <a:br>
              <a:rPr lang="en-IN" b="0" i="0" dirty="0">
                <a:solidFill>
                  <a:srgbClr val="333333"/>
                </a:solidFill>
                <a:effectLst/>
                <a:latin typeface="72"/>
              </a:rPr>
            </a:br>
            <a:endParaRPr lang="en-IN" dirty="0"/>
          </a:p>
        </p:txBody>
      </p:sp>
    </p:spTree>
    <p:extLst>
      <p:ext uri="{BB962C8B-B14F-4D97-AF65-F5344CB8AC3E}">
        <p14:creationId xmlns:p14="http://schemas.microsoft.com/office/powerpoint/2010/main" val="24477304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A6D9-C72E-47F9-A4A1-C46495245D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B21D89-D273-4F8D-B3C8-79CB060ADAC3}"/>
              </a:ext>
            </a:extLst>
          </p:cNvPr>
          <p:cNvSpPr>
            <a:spLocks noGrp="1"/>
          </p:cNvSpPr>
          <p:nvPr>
            <p:ph idx="1"/>
          </p:nvPr>
        </p:nvSpPr>
        <p:spPr/>
        <p:txBody>
          <a:bodyPr/>
          <a:lstStyle/>
          <a:p>
            <a:pPr algn="l"/>
            <a:r>
              <a:rPr lang="en-IN" b="0" i="0" dirty="0">
                <a:solidFill>
                  <a:srgbClr val="333333"/>
                </a:solidFill>
                <a:effectLst/>
                <a:latin typeface="72"/>
              </a:rPr>
              <a:t>Managing Number Ranges</a:t>
            </a:r>
          </a:p>
          <a:p>
            <a:pPr algn="l"/>
            <a:r>
              <a:rPr lang="en-US" b="0" i="0" dirty="0">
                <a:solidFill>
                  <a:srgbClr val="333333"/>
                </a:solidFill>
                <a:effectLst/>
                <a:latin typeface="72"/>
              </a:rPr>
              <a:t>The topic provides an overview of number ranges related artifacts.</a:t>
            </a:r>
          </a:p>
          <a:p>
            <a:pPr algn="l"/>
            <a:r>
              <a:rPr lang="en-US" b="0" i="0" dirty="0">
                <a:solidFill>
                  <a:srgbClr val="333333"/>
                </a:solidFill>
                <a:effectLst/>
                <a:latin typeface="72"/>
              </a:rPr>
              <a:t>You choose the </a:t>
            </a:r>
            <a:r>
              <a:rPr lang="en-US" b="1" i="0" dirty="0">
                <a:solidFill>
                  <a:srgbClr val="333333"/>
                </a:solidFill>
                <a:effectLst/>
                <a:latin typeface="72"/>
              </a:rPr>
              <a:t>Number Ranges</a:t>
            </a:r>
            <a:r>
              <a:rPr lang="en-US" b="0" i="0" dirty="0">
                <a:solidFill>
                  <a:srgbClr val="333333"/>
                </a:solidFill>
                <a:effectLst/>
                <a:latin typeface="72"/>
              </a:rPr>
              <a:t> tile in the </a:t>
            </a:r>
            <a:r>
              <a:rPr lang="en-US" b="1" i="0" dirty="0">
                <a:solidFill>
                  <a:srgbClr val="333333"/>
                </a:solidFill>
                <a:effectLst/>
                <a:latin typeface="72"/>
              </a:rPr>
              <a:t>Manage Stores</a:t>
            </a:r>
            <a:r>
              <a:rPr lang="en-US" b="0" i="0" dirty="0">
                <a:solidFill>
                  <a:srgbClr val="333333"/>
                </a:solidFill>
                <a:effectLst/>
                <a:latin typeface="72"/>
              </a:rPr>
              <a:t> area to view the artifacts with the corresponding status.</a:t>
            </a:r>
          </a:p>
          <a:p>
            <a:br>
              <a:rPr lang="en-IN" b="0" i="0" dirty="0">
                <a:solidFill>
                  <a:srgbClr val="333333"/>
                </a:solidFill>
                <a:effectLst/>
                <a:latin typeface="72"/>
              </a:rPr>
            </a:br>
            <a:endParaRPr lang="en-IN" dirty="0"/>
          </a:p>
        </p:txBody>
      </p:sp>
    </p:spTree>
    <p:extLst>
      <p:ext uri="{BB962C8B-B14F-4D97-AF65-F5344CB8AC3E}">
        <p14:creationId xmlns:p14="http://schemas.microsoft.com/office/powerpoint/2010/main" val="171615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9FED-06C7-4E65-AC18-07117C7E0444}"/>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58871B7E-A05A-4105-804D-4584AFE738AE}"/>
              </a:ext>
            </a:extLst>
          </p:cNvPr>
          <p:cNvSpPr>
            <a:spLocks noGrp="1"/>
          </p:cNvSpPr>
          <p:nvPr>
            <p:ph idx="1"/>
          </p:nvPr>
        </p:nvSpPr>
        <p:spPr/>
        <p:txBody>
          <a:bodyPr>
            <a:normAutofit/>
          </a:bodyPr>
          <a:lstStyle/>
          <a:p>
            <a:r>
              <a:rPr lang="en-IN" sz="1700" dirty="0">
                <a:solidFill>
                  <a:schemeClr val="tx1">
                    <a:lumMod val="85000"/>
                    <a:lumOff val="15000"/>
                  </a:schemeClr>
                </a:solidFill>
              </a:rPr>
              <a:t>Discover</a:t>
            </a:r>
          </a:p>
          <a:p>
            <a:pPr lvl="1"/>
            <a:r>
              <a:rPr lang="en-IN" sz="1700" dirty="0">
                <a:solidFill>
                  <a:schemeClr val="tx1">
                    <a:lumMod val="85000"/>
                    <a:lumOff val="15000"/>
                  </a:schemeClr>
                </a:solidFill>
              </a:rPr>
              <a:t>Standard package – search ,Advantage</a:t>
            </a:r>
          </a:p>
          <a:p>
            <a:pPr lvl="1"/>
            <a:r>
              <a:rPr lang="en-IN" sz="1700" dirty="0">
                <a:solidFill>
                  <a:schemeClr val="tx1">
                    <a:lumMod val="85000"/>
                    <a:lumOff val="15000"/>
                  </a:schemeClr>
                </a:solidFill>
              </a:rPr>
              <a:t>Copy </a:t>
            </a:r>
          </a:p>
          <a:p>
            <a:pPr lvl="1"/>
            <a:r>
              <a:rPr lang="en-IN" sz="1700" dirty="0" err="1">
                <a:solidFill>
                  <a:schemeClr val="tx1">
                    <a:lumMod val="85000"/>
                    <a:lumOff val="15000"/>
                  </a:schemeClr>
                </a:solidFill>
              </a:rPr>
              <a:t>Export’,import</a:t>
            </a:r>
            <a:endParaRPr lang="en-IN" sz="1700" dirty="0">
              <a:solidFill>
                <a:schemeClr val="tx1">
                  <a:lumMod val="85000"/>
                  <a:lumOff val="15000"/>
                </a:schemeClr>
              </a:solidFill>
            </a:endParaRPr>
          </a:p>
          <a:p>
            <a:pPr lvl="1"/>
            <a:r>
              <a:rPr lang="en-IN" sz="1700" dirty="0">
                <a:solidFill>
                  <a:schemeClr val="tx1">
                    <a:lumMod val="85000"/>
                    <a:lumOff val="15000"/>
                  </a:schemeClr>
                </a:solidFill>
              </a:rPr>
              <a:t>Update package</a:t>
            </a:r>
          </a:p>
          <a:p>
            <a:pPr lvl="1"/>
            <a:r>
              <a:rPr lang="en-IN" sz="1700" dirty="0">
                <a:solidFill>
                  <a:schemeClr val="tx1">
                    <a:lumMod val="85000"/>
                    <a:lumOff val="15000"/>
                  </a:schemeClr>
                </a:solidFill>
              </a:rPr>
              <a:t>Edit</a:t>
            </a:r>
          </a:p>
          <a:p>
            <a:pPr lvl="1"/>
            <a:r>
              <a:rPr lang="en-IN" sz="1700" dirty="0">
                <a:solidFill>
                  <a:schemeClr val="tx1">
                    <a:lumMod val="85000"/>
                    <a:lumOff val="15000"/>
                  </a:schemeClr>
                </a:solidFill>
              </a:rPr>
              <a:t>Delete </a:t>
            </a:r>
          </a:p>
          <a:p>
            <a:r>
              <a:rPr lang="en-IN" sz="1700" dirty="0">
                <a:solidFill>
                  <a:schemeClr val="tx1">
                    <a:lumMod val="85000"/>
                    <a:lumOff val="15000"/>
                  </a:schemeClr>
                </a:solidFill>
              </a:rPr>
              <a:t>Custom package- Custom Flow</a:t>
            </a:r>
          </a:p>
          <a:p>
            <a:pPr lvl="1"/>
            <a:r>
              <a:rPr lang="en-IN" sz="1700" dirty="0">
                <a:solidFill>
                  <a:schemeClr val="tx1">
                    <a:lumMod val="85000"/>
                    <a:lumOff val="15000"/>
                  </a:schemeClr>
                </a:solidFill>
              </a:rPr>
              <a:t>How to create package and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lvl="1"/>
            <a:r>
              <a:rPr lang="en-IN" sz="1700" dirty="0">
                <a:solidFill>
                  <a:schemeClr val="tx1">
                    <a:lumMod val="85000"/>
                    <a:lumOff val="15000"/>
                  </a:schemeClr>
                </a:solidFill>
              </a:rPr>
              <a:t>Version change</a:t>
            </a:r>
          </a:p>
          <a:p>
            <a:pPr lvl="1"/>
            <a:r>
              <a:rPr lang="en-IN" sz="1700" dirty="0">
                <a:solidFill>
                  <a:schemeClr val="tx1">
                    <a:lumMod val="85000"/>
                    <a:lumOff val="15000"/>
                  </a:schemeClr>
                </a:solidFill>
              </a:rPr>
              <a:t>Renaming of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marL="457189" lvl="1" indent="0">
              <a:buNone/>
            </a:pPr>
            <a:endParaRPr lang="en-IN" sz="1300" dirty="0">
              <a:solidFill>
                <a:schemeClr val="tx1">
                  <a:lumMod val="85000"/>
                  <a:lumOff val="15000"/>
                </a:schemeClr>
              </a:solidFill>
            </a:endParaRPr>
          </a:p>
        </p:txBody>
      </p:sp>
      <p:sp>
        <p:nvSpPr>
          <p:cNvPr id="4" name="Content Placeholder 2">
            <a:extLst>
              <a:ext uri="{FF2B5EF4-FFF2-40B4-BE49-F238E27FC236}">
                <a16:creationId xmlns:a16="http://schemas.microsoft.com/office/drawing/2014/main" id="{2780B878-65A4-49C1-BBDA-D2F064EC4E99}"/>
              </a:ext>
            </a:extLst>
          </p:cNvPr>
          <p:cNvSpPr txBox="1">
            <a:spLocks/>
          </p:cNvSpPr>
          <p:nvPr/>
        </p:nvSpPr>
        <p:spPr>
          <a:xfrm>
            <a:off x="6335777" y="2162575"/>
            <a:ext cx="2996795" cy="4052924"/>
          </a:xfrm>
          <a:prstGeom prst="rect">
            <a:avLst/>
          </a:prstGeom>
        </p:spPr>
        <p:txBody>
          <a:bodyPr vert="horz" lIns="121920" tIns="60960" rIns="121920" bIns="60960" rtlCol="0">
            <a:normAutofit fontScale="92500" lnSpcReduction="20000"/>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Real time usage of Pallet Functions </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Local Integration Flow</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Sender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Receiver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Timer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Start Message</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End Message</a:t>
            </a:r>
          </a:p>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Content Modifier- Header, Property and Body</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Monitoring</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Log Level – Info, Trace, Error , Debug</a:t>
            </a:r>
          </a:p>
          <a:p>
            <a:pPr marL="171446" indent="-171446" defTabSz="685783">
              <a:spcBef>
                <a:spcPts val="751"/>
              </a:spcBef>
              <a:buClr>
                <a:srgbClr val="ED7D31"/>
              </a:buClr>
            </a:pPr>
            <a:endParaRPr lang="en-IN" sz="18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p:txBody>
      </p:sp>
    </p:spTree>
    <p:extLst>
      <p:ext uri="{BB962C8B-B14F-4D97-AF65-F5344CB8AC3E}">
        <p14:creationId xmlns:p14="http://schemas.microsoft.com/office/powerpoint/2010/main" val="21018048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C810-7E20-2C31-958E-07DB01E9FB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B4F8A6-3C15-A317-9B55-81C65D7F0885}"/>
              </a:ext>
            </a:extLst>
          </p:cNvPr>
          <p:cNvSpPr>
            <a:spLocks noGrp="1"/>
          </p:cNvSpPr>
          <p:nvPr>
            <p:ph idx="1"/>
          </p:nvPr>
        </p:nvSpPr>
        <p:spPr/>
        <p:txBody>
          <a:bodyPr>
            <a:normAutofit/>
          </a:bodyPr>
          <a:lstStyle/>
          <a:p>
            <a:r>
              <a:rPr lang="en-IN" dirty="0"/>
              <a:t>Integration suit </a:t>
            </a:r>
          </a:p>
          <a:p>
            <a:r>
              <a:rPr lang="en-IN" dirty="0"/>
              <a:t>CPI or ci</a:t>
            </a:r>
          </a:p>
          <a:p>
            <a:r>
              <a:rPr lang="en-IN" dirty="0"/>
              <a:t>Discover  - package/</a:t>
            </a:r>
            <a:r>
              <a:rPr lang="en-IN" dirty="0" err="1"/>
              <a:t>iflow</a:t>
            </a:r>
            <a:r>
              <a:rPr lang="en-IN" dirty="0"/>
              <a:t> - </a:t>
            </a:r>
          </a:p>
          <a:p>
            <a:r>
              <a:rPr lang="en-IN" dirty="0"/>
              <a:t>Design – dev  - </a:t>
            </a:r>
          </a:p>
          <a:p>
            <a:r>
              <a:rPr lang="en-IN" dirty="0"/>
              <a:t>Monitoring- Monitor message processing- </a:t>
            </a:r>
          </a:p>
          <a:p>
            <a:r>
              <a:rPr lang="en-IN" dirty="0"/>
              <a:t>Manage integration content – </a:t>
            </a:r>
          </a:p>
          <a:p>
            <a:r>
              <a:rPr lang="en-IN" dirty="0"/>
              <a:t>Security</a:t>
            </a:r>
          </a:p>
          <a:p>
            <a:r>
              <a:rPr lang="en-IN" dirty="0"/>
              <a:t>Mange store – data store </a:t>
            </a:r>
            <a:r>
              <a:rPr lang="en-IN" dirty="0" err="1"/>
              <a:t>jms</a:t>
            </a:r>
            <a:endParaRPr lang="en-IN" dirty="0"/>
          </a:p>
          <a:p>
            <a:endParaRPr lang="en-IN" dirty="0"/>
          </a:p>
        </p:txBody>
      </p:sp>
    </p:spTree>
    <p:extLst>
      <p:ext uri="{BB962C8B-B14F-4D97-AF65-F5344CB8AC3E}">
        <p14:creationId xmlns:p14="http://schemas.microsoft.com/office/powerpoint/2010/main" val="16686515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17593-E255-4050-9A09-1ABC4661FA44}"/>
              </a:ext>
            </a:extLst>
          </p:cNvPr>
          <p:cNvSpPr>
            <a:spLocks noGrp="1"/>
          </p:cNvSpPr>
          <p:nvPr>
            <p:ph type="title"/>
          </p:nvPr>
        </p:nvSpPr>
        <p:spPr/>
        <p:txBody>
          <a:bodyPr/>
          <a:lstStyle/>
          <a:p>
            <a:r>
              <a:rPr lang="en-IN" dirty="0"/>
              <a:t>Discover</a:t>
            </a:r>
          </a:p>
        </p:txBody>
      </p:sp>
      <p:sp>
        <p:nvSpPr>
          <p:cNvPr id="3" name="Content Placeholder 2">
            <a:extLst>
              <a:ext uri="{FF2B5EF4-FFF2-40B4-BE49-F238E27FC236}">
                <a16:creationId xmlns:a16="http://schemas.microsoft.com/office/drawing/2014/main" id="{6584F162-06F2-40D1-B624-7E719716ED3C}"/>
              </a:ext>
            </a:extLst>
          </p:cNvPr>
          <p:cNvSpPr>
            <a:spLocks noGrp="1"/>
          </p:cNvSpPr>
          <p:nvPr>
            <p:ph idx="1"/>
          </p:nvPr>
        </p:nvSpPr>
        <p:spPr/>
        <p:txBody>
          <a:bodyPr>
            <a:normAutofit/>
          </a:bodyPr>
          <a:lstStyle/>
          <a:p>
            <a:r>
              <a:rPr lang="en-US" sz="1800" dirty="0">
                <a:latin typeface="arial" panose="020B0604020202020204" pitchFamily="34" charset="0"/>
              </a:rPr>
              <a:t>In the Discover tab, you will the list of packages containing the standard Integration Scenarios in the form of Integration Flow that has been created and released by SAP. Now, these Integration Flows/ </a:t>
            </a:r>
            <a:r>
              <a:rPr lang="en-US" sz="1800" dirty="0" err="1">
                <a:latin typeface="arial" panose="020B0604020202020204" pitchFamily="34" charset="0"/>
              </a:rPr>
              <a:t>IFlows</a:t>
            </a:r>
            <a:r>
              <a:rPr lang="en-US" sz="1800" dirty="0">
                <a:latin typeface="arial" panose="020B0604020202020204" pitchFamily="34" charset="0"/>
              </a:rPr>
              <a:t>/ Artifacts can be in 2 forms, a) configurable, or b) editable</a:t>
            </a:r>
          </a:p>
          <a:p>
            <a:r>
              <a:rPr lang="en-US" sz="1800" dirty="0">
                <a:latin typeface="arial" panose="020B0604020202020204" pitchFamily="34" charset="0"/>
              </a:rPr>
              <a:t>Here, you can find predefined integration content provided by SAP that you can use out of the box and adapt to your requirements. As the Getting Started documentation focuses on how to design your own integration content, we do not go into any more detail on this section.</a:t>
            </a:r>
          </a:p>
          <a:p>
            <a:endParaRPr lang="en-IN" sz="1800" dirty="0">
              <a:latin typeface="arial" panose="020B0604020202020204" pitchFamily="34" charset="0"/>
            </a:endParaRPr>
          </a:p>
        </p:txBody>
      </p:sp>
    </p:spTree>
    <p:extLst>
      <p:ext uri="{BB962C8B-B14F-4D97-AF65-F5344CB8AC3E}">
        <p14:creationId xmlns:p14="http://schemas.microsoft.com/office/powerpoint/2010/main" val="4042993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B46AE-97FA-4BC3-8606-8731356A99DF}"/>
              </a:ext>
            </a:extLst>
          </p:cNvPr>
          <p:cNvSpPr>
            <a:spLocks noGrp="1"/>
          </p:cNvSpPr>
          <p:nvPr>
            <p:ph type="title"/>
          </p:nvPr>
        </p:nvSpPr>
        <p:spPr>
          <a:xfrm>
            <a:off x="838200" y="365125"/>
            <a:ext cx="10515600" cy="1325563"/>
          </a:xfrm>
        </p:spPr>
        <p:txBody>
          <a:bodyPr>
            <a:normAutofit/>
          </a:bodyPr>
          <a:lstStyle/>
          <a:p>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F06968-F3C0-490B-8BE3-86470EFD4CAD}"/>
              </a:ext>
            </a:extLst>
          </p:cNvPr>
          <p:cNvSpPr>
            <a:spLocks noGrp="1"/>
          </p:cNvSpPr>
          <p:nvPr>
            <p:ph idx="1"/>
          </p:nvPr>
        </p:nvSpPr>
        <p:spPr>
          <a:xfrm>
            <a:off x="838200" y="1929384"/>
            <a:ext cx="10515600" cy="4251960"/>
          </a:xfrm>
        </p:spPr>
        <p:txBody>
          <a:bodyPr>
            <a:normAutofit/>
          </a:bodyPr>
          <a:lstStyle/>
          <a:p>
            <a:r>
              <a:rPr lang="en-IN" sz="2200" b="1">
                <a:latin typeface="Arial" panose="020B0604020202020204" pitchFamily="34" charset="0"/>
                <a:ea typeface="Times New Roman" panose="02020603050405020304" pitchFamily="18" charset="0"/>
                <a:cs typeface="Times New Roman" panose="02020603050405020304" pitchFamily="18" charset="0"/>
              </a:rPr>
              <a:t>Subscription-based commercial model:</a:t>
            </a:r>
            <a:r>
              <a:rPr lang="en-IN" sz="2200">
                <a:latin typeface="Arial" panose="020B0604020202020204" pitchFamily="34" charset="0"/>
                <a:ea typeface="Times New Roman" panose="02020603050405020304" pitchFamily="18" charset="0"/>
                <a:cs typeface="Times New Roman" panose="02020603050405020304" pitchFamily="18" charset="0"/>
              </a:rPr>
              <a:t> Your organization subscribes only to the services that you plan to use. You can then use these services at a fixed cost, irrespective of consumption.</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2389383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BF56-2DD3-4DBD-B208-0634A2FA29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1A6CA4-BF27-4534-82A7-75EA6A57EE0D}"/>
              </a:ext>
            </a:extLst>
          </p:cNvPr>
          <p:cNvSpPr>
            <a:spLocks noGrp="1"/>
          </p:cNvSpPr>
          <p:nvPr>
            <p:ph idx="1"/>
          </p:nvPr>
        </p:nvSpPr>
        <p:spPr/>
        <p:txBody>
          <a:bodyPr/>
          <a:lstStyle/>
          <a:p>
            <a:pPr algn="l"/>
            <a:r>
              <a:rPr lang="en-US" dirty="0">
                <a:solidFill>
                  <a:srgbClr val="333333"/>
                </a:solidFill>
                <a:latin typeface="72"/>
              </a:rPr>
              <a:t>Cloud Integration allows you to assemble integration contents into packages so that integration developers can use these packages in their integration scenarios.</a:t>
            </a:r>
          </a:p>
          <a:p>
            <a:pPr algn="l"/>
            <a:r>
              <a:rPr lang="en-US" dirty="0">
                <a:solidFill>
                  <a:srgbClr val="333333"/>
                </a:solidFill>
                <a:latin typeface="72"/>
              </a:rPr>
              <a:t>As an integration developer, you can now create integration packages for your specific domain or organization. You can also view different packages published by other integration developers and consume them for your integration purposes. You can modify these packages based on your requirements and upload them through the web application.</a:t>
            </a:r>
          </a:p>
          <a:p>
            <a:endParaRPr lang="en-IN" dirty="0"/>
          </a:p>
        </p:txBody>
      </p:sp>
    </p:spTree>
    <p:extLst>
      <p:ext uri="{BB962C8B-B14F-4D97-AF65-F5344CB8AC3E}">
        <p14:creationId xmlns:p14="http://schemas.microsoft.com/office/powerpoint/2010/main" val="30243353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3120-AF26-4370-B592-654695EEA4C4}"/>
              </a:ext>
            </a:extLst>
          </p:cNvPr>
          <p:cNvSpPr>
            <a:spLocks noGrp="1"/>
          </p:cNvSpPr>
          <p:nvPr>
            <p:ph type="title"/>
          </p:nvPr>
        </p:nvSpPr>
        <p:spPr/>
        <p:txBody>
          <a:bodyPr>
            <a:normAutofit fontScale="90000"/>
          </a:bodyPr>
          <a:lstStyle/>
          <a:p>
            <a:r>
              <a:rPr lang="en-IN" b="0" i="0" dirty="0">
                <a:solidFill>
                  <a:srgbClr val="333333"/>
                </a:solidFill>
                <a:effectLst/>
                <a:latin typeface="72"/>
              </a:rPr>
              <a:t>Creating an Integration Package</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3282503-11E9-4969-BF81-3295D3B9E2C3}"/>
              </a:ext>
            </a:extLst>
          </p:cNvPr>
          <p:cNvSpPr>
            <a:spLocks noGrp="1"/>
          </p:cNvSpPr>
          <p:nvPr>
            <p:ph idx="1"/>
          </p:nvPr>
        </p:nvSpPr>
        <p:spPr/>
        <p:txBody>
          <a:bodyPr>
            <a:normAutofit fontScale="92500" lnSpcReduction="10000"/>
          </a:bodyPr>
          <a:lstStyle/>
          <a:p>
            <a:r>
              <a:rPr lang="en-US" b="1" dirty="0"/>
              <a:t>Create an integration package that is specific to your integration scenario.</a:t>
            </a:r>
          </a:p>
          <a:p>
            <a:endParaRPr lang="en-US" b="1" dirty="0"/>
          </a:p>
          <a:p>
            <a:r>
              <a:rPr lang="en-US" dirty="0"/>
              <a:t>Procedure</a:t>
            </a:r>
          </a:p>
          <a:p>
            <a:r>
              <a:rPr lang="en-US" dirty="0"/>
              <a:t>Choose Design.</a:t>
            </a:r>
          </a:p>
          <a:p>
            <a:r>
              <a:rPr lang="en-US" dirty="0"/>
              <a:t>Choose Create.</a:t>
            </a:r>
          </a:p>
          <a:p>
            <a:r>
              <a:rPr lang="en-US" dirty="0"/>
              <a:t>In the Header tab, provide a Name, a Technical Name, and a Short Description for the package.</a:t>
            </a:r>
          </a:p>
          <a:p>
            <a:r>
              <a:rPr lang="en-US" dirty="0"/>
              <a:t>Choose Save to keep your package.</a:t>
            </a:r>
          </a:p>
          <a:p>
            <a:r>
              <a:rPr lang="en-US" dirty="0"/>
              <a:t>Navigate to other tabs of the package to explore what else you can do with the package.</a:t>
            </a:r>
            <a:endParaRPr lang="en-IN" dirty="0"/>
          </a:p>
        </p:txBody>
      </p:sp>
    </p:spTree>
    <p:extLst>
      <p:ext uri="{BB962C8B-B14F-4D97-AF65-F5344CB8AC3E}">
        <p14:creationId xmlns:p14="http://schemas.microsoft.com/office/powerpoint/2010/main" val="28374043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BF37-C5F2-466C-9F83-455F296F7922}"/>
              </a:ext>
            </a:extLst>
          </p:cNvPr>
          <p:cNvSpPr>
            <a:spLocks noGrp="1"/>
          </p:cNvSpPr>
          <p:nvPr>
            <p:ph type="title"/>
          </p:nvPr>
        </p:nvSpPr>
        <p:spPr/>
        <p:txBody>
          <a:bodyPr>
            <a:normAutofit fontScale="90000"/>
          </a:bodyPr>
          <a:lstStyle/>
          <a:p>
            <a:r>
              <a:rPr lang="en-IN" b="0" i="0" dirty="0">
                <a:solidFill>
                  <a:srgbClr val="333333"/>
                </a:solidFill>
                <a:effectLst/>
                <a:latin typeface="72"/>
              </a:rPr>
              <a:t>Importing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48E06E31-BFAD-4561-BE1A-F1675EFD5A0B}"/>
              </a:ext>
            </a:extLst>
          </p:cNvPr>
          <p:cNvSpPr>
            <a:spLocks noGrp="1"/>
          </p:cNvSpPr>
          <p:nvPr>
            <p:ph idx="1"/>
          </p:nvPr>
        </p:nvSpPr>
        <p:spPr/>
        <p:txBody>
          <a:bodyPr>
            <a:normAutofit fontScale="92500" lnSpcReduction="10000"/>
          </a:bodyPr>
          <a:lstStyle/>
          <a:p>
            <a:r>
              <a:rPr lang="en-US" dirty="0"/>
              <a:t>Upload your existing integration packages that suits your integration scenario to reduce redundancy and duplication efforts of creating a package from scratch.</a:t>
            </a:r>
          </a:p>
          <a:p>
            <a:endParaRPr lang="en-US" dirty="0"/>
          </a:p>
          <a:p>
            <a:r>
              <a:rPr lang="en-US" dirty="0"/>
              <a:t>Procedure</a:t>
            </a:r>
          </a:p>
          <a:p>
            <a:r>
              <a:rPr lang="en-US" dirty="0"/>
              <a:t>Choose Design  Import.</a:t>
            </a:r>
          </a:p>
          <a:p>
            <a:r>
              <a:rPr lang="en-US" dirty="0"/>
              <a:t>Importing a new version of a package (zip import) over an existing package doesn't overwrite the configured values of the externalized parameters in the existing package</a:t>
            </a:r>
          </a:p>
          <a:p>
            <a:pPr marL="0" indent="0">
              <a:buNone/>
            </a:pPr>
            <a:r>
              <a:rPr lang="en-US" b="0" i="0" dirty="0">
                <a:solidFill>
                  <a:srgbClr val="333333"/>
                </a:solidFill>
                <a:effectLst/>
                <a:latin typeface="72"/>
              </a:rPr>
              <a:t>Browse and select the integration package for uploading.</a:t>
            </a:r>
          </a:p>
          <a:p>
            <a:pPr marL="0" indent="0">
              <a:buNone/>
            </a:pPr>
            <a:r>
              <a:rPr lang="en-US" b="0" i="0" dirty="0">
                <a:solidFill>
                  <a:srgbClr val="333333"/>
                </a:solidFill>
                <a:effectLst/>
                <a:latin typeface="72"/>
              </a:rPr>
              <a:t>Choose </a:t>
            </a:r>
            <a:r>
              <a:rPr lang="en-US" b="1" i="0" dirty="0">
                <a:solidFill>
                  <a:srgbClr val="333333"/>
                </a:solidFill>
                <a:effectLst/>
                <a:latin typeface="72"/>
              </a:rPr>
              <a:t>OK</a:t>
            </a:r>
            <a:endParaRPr lang="en-US" b="0" i="0" dirty="0">
              <a:solidFill>
                <a:srgbClr val="333333"/>
              </a:solidFill>
              <a:effectLst/>
              <a:latin typeface="72"/>
            </a:endParaRPr>
          </a:p>
          <a:p>
            <a:endParaRPr lang="en-IN" dirty="0"/>
          </a:p>
        </p:txBody>
      </p:sp>
    </p:spTree>
    <p:extLst>
      <p:ext uri="{BB962C8B-B14F-4D97-AF65-F5344CB8AC3E}">
        <p14:creationId xmlns:p14="http://schemas.microsoft.com/office/powerpoint/2010/main" val="26125536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1255-1C3F-4011-9763-88313FAA3C1B}"/>
              </a:ext>
            </a:extLst>
          </p:cNvPr>
          <p:cNvSpPr>
            <a:spLocks noGrp="1"/>
          </p:cNvSpPr>
          <p:nvPr>
            <p:ph type="title"/>
          </p:nvPr>
        </p:nvSpPr>
        <p:spPr/>
        <p:txBody>
          <a:bodyPr>
            <a:normAutofit fontScale="90000"/>
          </a:bodyPr>
          <a:lstStyle/>
          <a:p>
            <a:r>
              <a:rPr lang="en-US" b="0" i="0" dirty="0">
                <a:solidFill>
                  <a:srgbClr val="333333"/>
                </a:solidFill>
                <a:effectLst/>
                <a:latin typeface="72"/>
              </a:rPr>
              <a:t>Working with an Integration Package</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5D4C6DCC-5E25-4819-B565-4DA3C1E3C9CB}"/>
              </a:ext>
            </a:extLst>
          </p:cNvPr>
          <p:cNvSpPr>
            <a:spLocks noGrp="1"/>
          </p:cNvSpPr>
          <p:nvPr>
            <p:ph idx="1"/>
          </p:nvPr>
        </p:nvSpPr>
        <p:spPr/>
        <p:txBody>
          <a:bodyPr>
            <a:normAutofit fontScale="77500" lnSpcReduction="20000"/>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 to view the list of integration packages.</a:t>
            </a:r>
          </a:p>
          <a:p>
            <a:pPr algn="l">
              <a:buFont typeface="+mj-lt"/>
              <a:buAutoNum type="arabicPeriod"/>
            </a:pPr>
            <a:r>
              <a:rPr lang="en-US" b="0" i="0" dirty="0">
                <a:solidFill>
                  <a:srgbClr val="333333"/>
                </a:solidFill>
                <a:effectLst/>
                <a:latin typeface="72"/>
              </a:rPr>
              <a:t>If you want to view the details of an integration package, choose </a:t>
            </a:r>
            <a:r>
              <a:rPr lang="en-US" b="1" i="0" dirty="0">
                <a:solidFill>
                  <a:srgbClr val="333333"/>
                </a:solidFill>
                <a:effectLst/>
                <a:latin typeface="72"/>
              </a:rPr>
              <a:t>&lt;integration package name&gt;</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Navigate to the </a:t>
            </a:r>
            <a:r>
              <a:rPr lang="en-US" b="1" i="0" dirty="0">
                <a:solidFill>
                  <a:srgbClr val="333333"/>
                </a:solidFill>
                <a:effectLst/>
                <a:latin typeface="72"/>
              </a:rPr>
              <a:t>Artifacts</a:t>
            </a:r>
            <a:r>
              <a:rPr lang="en-US" b="0" i="0" dirty="0">
                <a:solidFill>
                  <a:srgbClr val="333333"/>
                </a:solidFill>
                <a:effectLst/>
                <a:latin typeface="72"/>
              </a:rPr>
              <a:t> tab, to work with the available artifacts in the package.</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View metadata</a:t>
            </a:r>
            <a:r>
              <a:rPr lang="en-US" b="0" i="0" dirty="0">
                <a:solidFill>
                  <a:srgbClr val="333333"/>
                </a:solidFill>
                <a:effectLst/>
                <a:latin typeface="72"/>
              </a:rPr>
              <a:t> to view the metadata of the artifact.</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Deploy</a:t>
            </a:r>
            <a:r>
              <a:rPr lang="en-US" b="0" i="0" dirty="0">
                <a:solidFill>
                  <a:srgbClr val="333333"/>
                </a:solidFill>
                <a:effectLst/>
                <a:latin typeface="72"/>
              </a:rPr>
              <a:t> to deploy the </a:t>
            </a:r>
            <a:r>
              <a:rPr lang="en-US" b="0" i="0" dirty="0" err="1">
                <a:solidFill>
                  <a:srgbClr val="333333"/>
                </a:solidFill>
                <a:effectLst/>
                <a:latin typeface="72"/>
              </a:rPr>
              <a:t>artifact.You</a:t>
            </a:r>
            <a:r>
              <a:rPr lang="en-US" b="0" i="0" dirty="0">
                <a:solidFill>
                  <a:srgbClr val="333333"/>
                </a:solidFill>
                <a:effectLst/>
                <a:latin typeface="72"/>
              </a:rPr>
              <a:t> can only deploy data flows, integration flows, and value mappings. You can deploy multiple value mappings at a time.</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Configure</a:t>
            </a:r>
            <a:r>
              <a:rPr lang="en-US" b="0" i="0" dirty="0">
                <a:solidFill>
                  <a:srgbClr val="333333"/>
                </a:solidFill>
                <a:effectLst/>
                <a:latin typeface="72"/>
              </a:rPr>
              <a:t> to configure the </a:t>
            </a:r>
            <a:r>
              <a:rPr lang="en-US" b="0" i="0" dirty="0" err="1">
                <a:solidFill>
                  <a:srgbClr val="333333"/>
                </a:solidFill>
                <a:effectLst/>
                <a:latin typeface="72"/>
              </a:rPr>
              <a:t>artifact.You</a:t>
            </a:r>
            <a:r>
              <a:rPr lang="en-US" b="0" i="0" dirty="0">
                <a:solidFill>
                  <a:srgbClr val="333333"/>
                </a:solidFill>
                <a:effectLst/>
                <a:latin typeface="72"/>
              </a:rPr>
              <a:t> can configure only integration flows. For more information, see </a:t>
            </a:r>
            <a:r>
              <a:rPr lang="en-US" b="0" i="0" u="none" strike="noStrike" dirty="0">
                <a:solidFill>
                  <a:srgbClr val="007DB8"/>
                </a:solidFill>
                <a:effectLst/>
                <a:latin typeface="72"/>
                <a:hlinkClick r:id="rId2"/>
              </a:rPr>
              <a:t>Configure Externalized Parameters of an Integration Flow</a:t>
            </a:r>
            <a:r>
              <a:rPr lang="en-US" b="0" i="0" dirty="0">
                <a:solidFill>
                  <a:srgbClr val="333333"/>
                </a:solidFill>
                <a:effectLst/>
                <a:latin typeface="72"/>
              </a:rPr>
              <a:t>.</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Download</a:t>
            </a:r>
            <a:r>
              <a:rPr lang="en-US" b="0" i="0" dirty="0">
                <a:solidFill>
                  <a:srgbClr val="333333"/>
                </a:solidFill>
                <a:effectLst/>
                <a:latin typeface="72"/>
              </a:rPr>
              <a:t> to download an artifact. The download feature allows users to download the integration flow artifact with two options:</a:t>
            </a:r>
          </a:p>
          <a:p>
            <a:pPr marL="742932" lvl="1" indent="-285744">
              <a:buFont typeface="+mj-lt"/>
              <a:buAutoNum type="arabicPeriod"/>
            </a:pPr>
            <a:r>
              <a:rPr lang="en-US" b="1" i="0" dirty="0">
                <a:solidFill>
                  <a:srgbClr val="333333"/>
                </a:solidFill>
                <a:effectLst/>
                <a:latin typeface="72"/>
              </a:rPr>
              <a:t>Default Values Only:</a:t>
            </a:r>
            <a:r>
              <a:rPr lang="en-US" b="0" i="0" dirty="0">
                <a:solidFill>
                  <a:srgbClr val="333333"/>
                </a:solidFill>
                <a:effectLst/>
                <a:latin typeface="72"/>
              </a:rPr>
              <a:t> Downloads the integration flow with default values only.</a:t>
            </a:r>
          </a:p>
          <a:p>
            <a:pPr marL="742932" lvl="1" indent="-285744">
              <a:buFont typeface="+mj-lt"/>
              <a:buAutoNum type="arabicPeriod"/>
            </a:pPr>
            <a:r>
              <a:rPr lang="en-US" b="1" i="0" dirty="0">
                <a:solidFill>
                  <a:srgbClr val="333333"/>
                </a:solidFill>
                <a:effectLst/>
                <a:latin typeface="72"/>
              </a:rPr>
              <a:t>Merged Configured and Default Values:</a:t>
            </a:r>
            <a:r>
              <a:rPr lang="en-US" b="0" i="0" dirty="0">
                <a:solidFill>
                  <a:srgbClr val="333333"/>
                </a:solidFill>
                <a:effectLst/>
                <a:latin typeface="72"/>
              </a:rPr>
              <a:t> Downloads the integration flow with values that consists of configured and default values. This option would replace the default value with the configured value and accept it as a new default value.</a:t>
            </a:r>
          </a:p>
          <a:p>
            <a:endParaRPr lang="en-IN" dirty="0"/>
          </a:p>
        </p:txBody>
      </p:sp>
    </p:spTree>
    <p:extLst>
      <p:ext uri="{BB962C8B-B14F-4D97-AF65-F5344CB8AC3E}">
        <p14:creationId xmlns:p14="http://schemas.microsoft.com/office/powerpoint/2010/main" val="55746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435E-D6F1-4A32-8176-6108B3536EDA}"/>
              </a:ext>
            </a:extLst>
          </p:cNvPr>
          <p:cNvSpPr>
            <a:spLocks noGrp="1"/>
          </p:cNvSpPr>
          <p:nvPr>
            <p:ph type="title"/>
          </p:nvPr>
        </p:nvSpPr>
        <p:spPr/>
        <p:txBody>
          <a:bodyPr>
            <a:normAutofit fontScale="90000"/>
          </a:bodyPr>
          <a:lstStyle/>
          <a:p>
            <a:r>
              <a:rPr lang="en-IN" b="0" i="0" dirty="0">
                <a:solidFill>
                  <a:srgbClr val="333333"/>
                </a:solidFill>
                <a:effectLst/>
                <a:latin typeface="72"/>
              </a:rPr>
              <a:t>Editing an Integration Package</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FAF588B-E62D-4C9F-A5E7-F973F3268250}"/>
              </a:ext>
            </a:extLst>
          </p:cNvPr>
          <p:cNvSpPr>
            <a:spLocks noGrp="1"/>
          </p:cNvSpPr>
          <p:nvPr>
            <p:ph idx="1"/>
          </p:nvPr>
        </p:nvSpPr>
        <p:spPr/>
        <p:txBody>
          <a:bodyPr>
            <a:normAutofit fontScale="40000" lnSpcReduction="20000"/>
          </a:bodyPr>
          <a:lstStyle/>
          <a:p>
            <a:r>
              <a:rPr lang="en-US" dirty="0"/>
              <a:t>Procedure</a:t>
            </a:r>
          </a:p>
          <a:p>
            <a:r>
              <a:rPr lang="en-US" dirty="0"/>
              <a:t>Choose Design to view the list of integration packages.</a:t>
            </a:r>
          </a:p>
          <a:p>
            <a:r>
              <a:rPr lang="en-US" dirty="0"/>
              <a:t>Select the required integration package.</a:t>
            </a:r>
          </a:p>
          <a:p>
            <a:r>
              <a:rPr lang="en-US" dirty="0"/>
              <a:t>In the integration package editor, choose Edit.</a:t>
            </a:r>
          </a:p>
          <a:p>
            <a:r>
              <a:rPr lang="en-US" dirty="0"/>
              <a:t>You can edit the existing information in the following tabs:</a:t>
            </a:r>
          </a:p>
          <a:p>
            <a:r>
              <a:rPr lang="en-US" dirty="0"/>
              <a:t>Header</a:t>
            </a:r>
          </a:p>
          <a:p>
            <a:endParaRPr lang="en-US" dirty="0"/>
          </a:p>
          <a:p>
            <a:r>
              <a:rPr lang="en-US" dirty="0"/>
              <a:t>Overview</a:t>
            </a:r>
          </a:p>
          <a:p>
            <a:endParaRPr lang="en-US" dirty="0"/>
          </a:p>
          <a:p>
            <a:r>
              <a:rPr lang="en-US" dirty="0"/>
              <a:t>Artifacts</a:t>
            </a:r>
          </a:p>
          <a:p>
            <a:endParaRPr lang="en-US" dirty="0"/>
          </a:p>
          <a:p>
            <a:r>
              <a:rPr lang="en-US" dirty="0"/>
              <a:t>Documents</a:t>
            </a:r>
          </a:p>
          <a:p>
            <a:endParaRPr lang="en-US" dirty="0"/>
          </a:p>
          <a:p>
            <a:r>
              <a:rPr lang="en-US" dirty="0"/>
              <a:t>Tags</a:t>
            </a:r>
          </a:p>
          <a:p>
            <a:endParaRPr lang="en-US" dirty="0"/>
          </a:p>
          <a:p>
            <a:r>
              <a:rPr lang="en-US" dirty="0"/>
              <a:t>In the Header tab, you can maintain the name of the package, a short description, a version, and the vendor of the package.</a:t>
            </a:r>
          </a:p>
          <a:p>
            <a:r>
              <a:rPr lang="en-US" dirty="0"/>
              <a:t>All this data is displayed on top of the integration package. Furthermore, in the list of integration packages within your design workspace, the name, the short description, and the version are displayed.</a:t>
            </a:r>
            <a:endParaRPr lang="en-IN" dirty="0"/>
          </a:p>
        </p:txBody>
      </p:sp>
    </p:spTree>
    <p:extLst>
      <p:ext uri="{BB962C8B-B14F-4D97-AF65-F5344CB8AC3E}">
        <p14:creationId xmlns:p14="http://schemas.microsoft.com/office/powerpoint/2010/main" val="537080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1E3B-9DE9-46FB-89D3-A488A941B263}"/>
              </a:ext>
            </a:extLst>
          </p:cNvPr>
          <p:cNvSpPr>
            <a:spLocks noGrp="1"/>
          </p:cNvSpPr>
          <p:nvPr>
            <p:ph type="title"/>
          </p:nvPr>
        </p:nvSpPr>
        <p:spPr/>
        <p:txBody>
          <a:bodyPr>
            <a:normAutofit fontScale="90000"/>
          </a:bodyPr>
          <a:lstStyle/>
          <a:p>
            <a:r>
              <a:rPr lang="en-IN" b="0" i="0" dirty="0">
                <a:solidFill>
                  <a:srgbClr val="333333"/>
                </a:solidFill>
                <a:effectLst/>
                <a:latin typeface="72"/>
              </a:rPr>
              <a:t>Updates for SAP's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C873957-B971-4D14-B49F-0C5D152EAA63}"/>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72"/>
              </a:rPr>
              <a:t>SAP provides </a:t>
            </a:r>
            <a:r>
              <a:rPr lang="en-US" b="0" i="0" dirty="0" err="1">
                <a:solidFill>
                  <a:srgbClr val="333333"/>
                </a:solidFill>
                <a:effectLst/>
                <a:latin typeface="72"/>
              </a:rPr>
              <a:t>preshipped</a:t>
            </a:r>
            <a:r>
              <a:rPr lang="en-US" b="0" i="0" dirty="0">
                <a:solidFill>
                  <a:srgbClr val="333333"/>
                </a:solidFill>
                <a:effectLst/>
                <a:latin typeface="72"/>
              </a:rPr>
              <a:t> content to address various integration scenarios. You can copy these integration packages from the </a:t>
            </a:r>
            <a:r>
              <a:rPr lang="en-US" b="1" i="0" dirty="0">
                <a:solidFill>
                  <a:srgbClr val="333333"/>
                </a:solidFill>
                <a:effectLst/>
                <a:latin typeface="72"/>
              </a:rPr>
              <a:t>Discover</a:t>
            </a:r>
            <a:r>
              <a:rPr lang="en-US" b="0" i="0" dirty="0">
                <a:solidFill>
                  <a:srgbClr val="333333"/>
                </a:solidFill>
                <a:effectLst/>
                <a:latin typeface="72"/>
              </a:rPr>
              <a:t> section to the </a:t>
            </a:r>
            <a:r>
              <a:rPr lang="en-US" b="1" i="0" dirty="0">
                <a:solidFill>
                  <a:srgbClr val="333333"/>
                </a:solidFill>
                <a:effectLst/>
                <a:latin typeface="72"/>
              </a:rPr>
              <a:t>Design</a:t>
            </a:r>
            <a:r>
              <a:rPr lang="en-US" b="0" i="0" dirty="0">
                <a:solidFill>
                  <a:srgbClr val="333333"/>
                </a:solidFill>
                <a:effectLst/>
                <a:latin typeface="72"/>
              </a:rPr>
              <a:t> space. SAP also publishes updates with new enhancements and bug fixes.</a:t>
            </a:r>
          </a:p>
          <a:p>
            <a:pPr algn="l"/>
            <a:r>
              <a:rPr lang="en-US" b="0" i="0" dirty="0">
                <a:solidFill>
                  <a:srgbClr val="333333"/>
                </a:solidFill>
                <a:effectLst/>
                <a:latin typeface="72"/>
              </a:rPr>
              <a:t>Whenever there's an update (planned or available) for the content that you've copied into your workspace, you're informed by a label that is displayed below your corresponding artifact.</a:t>
            </a:r>
          </a:p>
          <a:p>
            <a:pPr algn="l">
              <a:buFont typeface="+mj-lt"/>
              <a:buAutoNum type="arabicPeriod"/>
            </a:pPr>
            <a:r>
              <a:rPr lang="en-US" b="0" i="0" dirty="0">
                <a:solidFill>
                  <a:srgbClr val="333333"/>
                </a:solidFill>
                <a:effectLst/>
                <a:latin typeface="72"/>
              </a:rPr>
              <a:t>There are two modes through which the package update is </a:t>
            </a:r>
            <a:r>
              <a:rPr lang="en-US" b="0" i="0" dirty="0" err="1">
                <a:solidFill>
                  <a:srgbClr val="333333"/>
                </a:solidFill>
                <a:effectLst/>
                <a:latin typeface="72"/>
              </a:rPr>
              <a:t>done:Manual</a:t>
            </a:r>
            <a:endParaRPr lang="en-US" b="0" i="0" dirty="0">
              <a:solidFill>
                <a:srgbClr val="333333"/>
              </a:solidFill>
              <a:effectLst/>
              <a:latin typeface="72"/>
            </a:endParaRPr>
          </a:p>
          <a:p>
            <a:pPr algn="l">
              <a:buFont typeface="+mj-lt"/>
              <a:buAutoNum type="arabicPeriod"/>
            </a:pPr>
            <a:r>
              <a:rPr lang="en-US" b="0" i="0" dirty="0">
                <a:solidFill>
                  <a:srgbClr val="333333"/>
                </a:solidFill>
                <a:effectLst/>
                <a:latin typeface="72"/>
              </a:rPr>
              <a:t>Automatic</a:t>
            </a:r>
          </a:p>
          <a:p>
            <a:pPr marL="742932" lvl="1" indent="-285744">
              <a:buFont typeface="+mj-lt"/>
              <a:buAutoNum type="arabicPeriod"/>
            </a:pPr>
            <a:r>
              <a:rPr lang="en-US" b="0" i="0" dirty="0">
                <a:solidFill>
                  <a:srgbClr val="333333"/>
                </a:solidFill>
                <a:effectLst/>
                <a:latin typeface="72"/>
              </a:rPr>
              <a:t>Immediate</a:t>
            </a:r>
          </a:p>
          <a:p>
            <a:pPr marL="742932" lvl="1" indent="-285744">
              <a:buFont typeface="+mj-lt"/>
              <a:buAutoNum type="arabicPeriod"/>
            </a:pPr>
            <a:r>
              <a:rPr lang="en-US" b="0" i="0" dirty="0">
                <a:solidFill>
                  <a:srgbClr val="333333"/>
                </a:solidFill>
                <a:effectLst/>
                <a:latin typeface="72"/>
              </a:rPr>
              <a:t>Scheduled</a:t>
            </a:r>
          </a:p>
          <a:p>
            <a:endParaRPr lang="en-IN" dirty="0"/>
          </a:p>
        </p:txBody>
      </p:sp>
    </p:spTree>
    <p:extLst>
      <p:ext uri="{BB962C8B-B14F-4D97-AF65-F5344CB8AC3E}">
        <p14:creationId xmlns:p14="http://schemas.microsoft.com/office/powerpoint/2010/main" val="41668328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DF47-AB7F-4EA3-9047-5BA179F0AA69}"/>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687C1CCA-5F54-4102-880D-D135A0CE7E1F}"/>
              </a:ext>
            </a:extLst>
          </p:cNvPr>
          <p:cNvSpPr>
            <a:spLocks noGrp="1"/>
          </p:cNvSpPr>
          <p:nvPr>
            <p:ph idx="1"/>
          </p:nvPr>
        </p:nvSpPr>
        <p:spPr>
          <a:xfrm>
            <a:off x="4699819" y="640083"/>
            <a:ext cx="6848715" cy="2484884"/>
          </a:xfrm>
        </p:spPr>
        <p:txBody>
          <a:bodyPr anchor="ctr">
            <a:normAutofit/>
          </a:bodyPr>
          <a:lstStyle/>
          <a:p>
            <a:r>
              <a:rPr lang="en-US" sz="2000" b="1">
                <a:latin typeface="72"/>
              </a:rPr>
              <a:t>Manual</a:t>
            </a:r>
          </a:p>
          <a:p>
            <a:pPr>
              <a:buFont typeface="+mj-lt"/>
              <a:buAutoNum type="arabicPeriod"/>
            </a:pPr>
            <a:r>
              <a:rPr lang="en-US" sz="2000">
                <a:latin typeface="72"/>
              </a:rPr>
              <a:t>If you've copied a package into your </a:t>
            </a:r>
            <a:r>
              <a:rPr lang="en-US" sz="2000" b="1">
                <a:latin typeface="72"/>
              </a:rPr>
              <a:t>Design</a:t>
            </a:r>
            <a:r>
              <a:rPr lang="en-US" sz="2000">
                <a:latin typeface="72"/>
              </a:rPr>
              <a:t> space and an update is available, only then </a:t>
            </a:r>
            <a:r>
              <a:rPr lang="en-US" sz="2000" b="1">
                <a:latin typeface="72"/>
              </a:rPr>
              <a:t>Update Available</a:t>
            </a:r>
            <a:r>
              <a:rPr lang="en-US" sz="2000">
                <a:latin typeface="72"/>
              </a:rPr>
              <a:t> label appears next to the package name.</a:t>
            </a:r>
          </a:p>
          <a:p>
            <a:endParaRPr lang="en-IN" sz="2000"/>
          </a:p>
        </p:txBody>
      </p:sp>
      <p:pic>
        <p:nvPicPr>
          <p:cNvPr id="10242" name="Picture 2" descr="Text&#10;&#10;Description automatically generated">
            <a:extLst>
              <a:ext uri="{FF2B5EF4-FFF2-40B4-BE49-F238E27FC236}">
                <a16:creationId xmlns:a16="http://schemas.microsoft.com/office/drawing/2014/main" id="{C6747A2A-D40F-42B0-8683-AEA98D427A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251359"/>
            <a:ext cx="6894236" cy="879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8857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8F3A-09AA-475F-B9B6-FECCB5774794}"/>
              </a:ext>
            </a:extLst>
          </p:cNvPr>
          <p:cNvSpPr>
            <a:spLocks noGrp="1"/>
          </p:cNvSpPr>
          <p:nvPr>
            <p:ph type="title"/>
          </p:nvPr>
        </p:nvSpPr>
        <p:spPr>
          <a:xfrm>
            <a:off x="630936" y="502920"/>
            <a:ext cx="3419856" cy="1463040"/>
          </a:xfrm>
        </p:spPr>
        <p:txBody>
          <a:bodyPr anchor="ctr">
            <a:normAutofit/>
          </a:bodyPr>
          <a:lstStyle/>
          <a:p>
            <a:endParaRPr lang="en-IN" sz="4800"/>
          </a:p>
        </p:txBody>
      </p:sp>
      <p:sp>
        <p:nvSpPr>
          <p:cNvPr id="3" name="Content Placeholder 2">
            <a:extLst>
              <a:ext uri="{FF2B5EF4-FFF2-40B4-BE49-F238E27FC236}">
                <a16:creationId xmlns:a16="http://schemas.microsoft.com/office/drawing/2014/main" id="{897598B3-A0DC-4BDF-B5B4-FBD2663E571B}"/>
              </a:ext>
            </a:extLst>
          </p:cNvPr>
          <p:cNvSpPr>
            <a:spLocks noGrp="1"/>
          </p:cNvSpPr>
          <p:nvPr>
            <p:ph idx="1"/>
          </p:nvPr>
        </p:nvSpPr>
        <p:spPr>
          <a:xfrm>
            <a:off x="4654295" y="502920"/>
            <a:ext cx="6894576" cy="1463040"/>
          </a:xfrm>
        </p:spPr>
        <p:txBody>
          <a:bodyPr anchor="ctr">
            <a:normAutofit/>
          </a:bodyPr>
          <a:lstStyle/>
          <a:p>
            <a:r>
              <a:rPr lang="en-US" sz="2200">
                <a:latin typeface="72"/>
              </a:rPr>
              <a:t>Open the package and choose </a:t>
            </a:r>
            <a:r>
              <a:rPr lang="en-US" sz="2200" b="1">
                <a:latin typeface="72"/>
              </a:rPr>
              <a:t>Update Package</a:t>
            </a:r>
            <a:r>
              <a:rPr lang="en-US" sz="2200">
                <a:latin typeface="72"/>
              </a:rPr>
              <a:t>.</a:t>
            </a:r>
            <a:br>
              <a:rPr lang="en-US" sz="2200"/>
            </a:br>
            <a:endParaRPr lang="en-IN" sz="2200"/>
          </a:p>
        </p:txBody>
      </p:sp>
      <p:pic>
        <p:nvPicPr>
          <p:cNvPr id="11266" name="Picture 2" descr="Graphical user interface, text, application, chat or text message&#10;&#10;Description automatically generated">
            <a:extLst>
              <a:ext uri="{FF2B5EF4-FFF2-40B4-BE49-F238E27FC236}">
                <a16:creationId xmlns:a16="http://schemas.microsoft.com/office/drawing/2014/main" id="{6190C5CE-82F6-46D3-B5A8-8026C56D5F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974108"/>
            <a:ext cx="10917936" cy="259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4884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E13E-63C8-4B91-B419-3CEBF8B5D65C}"/>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17C46AC0-9369-4536-9A3E-57BF561AAC86}"/>
              </a:ext>
            </a:extLst>
          </p:cNvPr>
          <p:cNvSpPr>
            <a:spLocks noGrp="1"/>
          </p:cNvSpPr>
          <p:nvPr>
            <p:ph idx="1"/>
          </p:nvPr>
        </p:nvSpPr>
        <p:spPr>
          <a:xfrm>
            <a:off x="4699819" y="640083"/>
            <a:ext cx="6848715" cy="2484884"/>
          </a:xfrm>
        </p:spPr>
        <p:txBody>
          <a:bodyPr anchor="ctr">
            <a:normAutofit/>
          </a:bodyPr>
          <a:lstStyle/>
          <a:p>
            <a:r>
              <a:rPr lang="en-IN" sz="1400" b="1">
                <a:latin typeface="72"/>
              </a:rPr>
              <a:t>Automatic</a:t>
            </a:r>
          </a:p>
          <a:p>
            <a:r>
              <a:rPr lang="en-US" sz="1400">
                <a:latin typeface="72"/>
              </a:rPr>
              <a:t>If the content is set to update automatically , the update of the packages in the Design space happens in one of two ways.</a:t>
            </a:r>
          </a:p>
          <a:p>
            <a:r>
              <a:rPr lang="en-US" sz="1400" b="1">
                <a:latin typeface="72"/>
              </a:rPr>
              <a:t>Automatic Update - Immediate</a:t>
            </a:r>
          </a:p>
          <a:p>
            <a:r>
              <a:rPr lang="en-US" sz="1400">
                <a:latin typeface="72"/>
              </a:rPr>
              <a:t>The package gets updated within 12 hours. Updates are pushed immediately when the update includes important bug fixes. These packages have the label </a:t>
            </a:r>
            <a:r>
              <a:rPr lang="en-US" sz="1400" b="1">
                <a:latin typeface="72"/>
              </a:rPr>
              <a:t>Will be updated within 12 hrs</a:t>
            </a:r>
            <a:r>
              <a:rPr lang="en-US" sz="1400">
                <a:latin typeface="72"/>
              </a:rPr>
              <a:t> next to their names</a:t>
            </a:r>
          </a:p>
          <a:p>
            <a:br>
              <a:rPr lang="en-IN" sz="1400"/>
            </a:br>
            <a:endParaRPr lang="en-IN" sz="1400"/>
          </a:p>
        </p:txBody>
      </p:sp>
      <p:pic>
        <p:nvPicPr>
          <p:cNvPr id="12290" name="Picture 2" descr="Graphical user interface, application&#10;&#10;Description automatically generated">
            <a:extLst>
              <a:ext uri="{FF2B5EF4-FFF2-40B4-BE49-F238E27FC236}">
                <a16:creationId xmlns:a16="http://schemas.microsoft.com/office/drawing/2014/main" id="{5AD5BF48-5291-4266-A8F4-ABF76DDB8E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130709"/>
            <a:ext cx="6894236" cy="112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4615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1DBF-F926-4BE6-AD07-CE0610AEC05D}"/>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D0F3038D-40C0-4351-8432-71E2D8B2A199}"/>
              </a:ext>
            </a:extLst>
          </p:cNvPr>
          <p:cNvSpPr>
            <a:spLocks noGrp="1"/>
          </p:cNvSpPr>
          <p:nvPr>
            <p:ph idx="1"/>
          </p:nvPr>
        </p:nvSpPr>
        <p:spPr>
          <a:xfrm>
            <a:off x="4699819" y="640083"/>
            <a:ext cx="6848715" cy="2484884"/>
          </a:xfrm>
        </p:spPr>
        <p:txBody>
          <a:bodyPr anchor="ctr">
            <a:normAutofit/>
          </a:bodyPr>
          <a:lstStyle/>
          <a:p>
            <a:r>
              <a:rPr lang="en-US" sz="2000" b="1">
                <a:latin typeface="72"/>
              </a:rPr>
              <a:t>Automatic Update - Scheduled</a:t>
            </a:r>
          </a:p>
          <a:p>
            <a:r>
              <a:rPr lang="en-US" sz="2000">
                <a:latin typeface="72"/>
              </a:rPr>
              <a:t>The content of the package is set to be updated on a particular date as configured during publication. Packages that are scheduled to update automatically have the label </a:t>
            </a:r>
            <a:r>
              <a:rPr lang="en-US" sz="2000" b="1">
                <a:latin typeface="72"/>
              </a:rPr>
              <a:t>Will be updated on &lt;date&gt;</a:t>
            </a:r>
            <a:r>
              <a:rPr lang="en-US" sz="2000">
                <a:latin typeface="72"/>
              </a:rPr>
              <a:t>.</a:t>
            </a:r>
          </a:p>
          <a:p>
            <a:endParaRPr lang="en-IN" sz="2000"/>
          </a:p>
        </p:txBody>
      </p:sp>
      <p:pic>
        <p:nvPicPr>
          <p:cNvPr id="13314" name="Picture 2" descr="Graphical user interface&#10;&#10;Description automatically generated with low confidence">
            <a:extLst>
              <a:ext uri="{FF2B5EF4-FFF2-40B4-BE49-F238E27FC236}">
                <a16:creationId xmlns:a16="http://schemas.microsoft.com/office/drawing/2014/main" id="{88CD228B-5F23-47CF-ADDD-CC608DF89F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147944"/>
            <a:ext cx="6894236" cy="108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54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C9C09D-7C7C-6BE7-415C-5B1FD1D81D0B}"/>
              </a:ext>
            </a:extLst>
          </p:cNvPr>
          <p:cNvPicPr>
            <a:picLocks noChangeAspect="1"/>
          </p:cNvPicPr>
          <p:nvPr/>
        </p:nvPicPr>
        <p:blipFill rotWithShape="1">
          <a:blip r:embed="rId2">
            <a:duotone>
              <a:schemeClr val="bg2">
                <a:shade val="45000"/>
                <a:satMod val="135000"/>
              </a:schemeClr>
              <a:prstClr val="white"/>
            </a:duotone>
          </a:blip>
          <a:srcRect t="7930" b="152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75502-37DD-4EA8-BB48-FEF4BD7DE9DE}"/>
              </a:ext>
            </a:extLst>
          </p:cNvPr>
          <p:cNvSpPr>
            <a:spLocks noGrp="1"/>
          </p:cNvSpPr>
          <p:nvPr>
            <p:ph type="title"/>
          </p:nvPr>
        </p:nvSpPr>
        <p:spPr>
          <a:xfrm>
            <a:off x="838200" y="365125"/>
            <a:ext cx="10515600" cy="1325563"/>
          </a:xfrm>
        </p:spPr>
        <p:txBody>
          <a:bodyPr>
            <a:normAutofit/>
          </a:bodyPr>
          <a:lstStyle/>
          <a:p>
            <a:endParaRPr lang="en-IN"/>
          </a:p>
        </p:txBody>
      </p:sp>
      <p:graphicFrame>
        <p:nvGraphicFramePr>
          <p:cNvPr id="5" name="Content Placeholder 2">
            <a:extLst>
              <a:ext uri="{FF2B5EF4-FFF2-40B4-BE49-F238E27FC236}">
                <a16:creationId xmlns:a16="http://schemas.microsoft.com/office/drawing/2014/main" id="{F0B7C1CE-BD6B-E768-8235-C3C2D1B59F16}"/>
              </a:ext>
            </a:extLst>
          </p:cNvPr>
          <p:cNvGraphicFramePr>
            <a:graphicFrameLocks noGrp="1"/>
          </p:cNvGraphicFramePr>
          <p:nvPr>
            <p:ph idx="1"/>
            <p:extLst>
              <p:ext uri="{D42A27DB-BD31-4B8C-83A1-F6EECF244321}">
                <p14:modId xmlns:p14="http://schemas.microsoft.com/office/powerpoint/2010/main" val="15203975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58602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C463-CD54-414C-A022-181C161B20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C90D36-CF6C-4E19-B07F-BFED666DD62C}"/>
              </a:ext>
            </a:extLst>
          </p:cNvPr>
          <p:cNvSpPr>
            <a:spLocks noGrp="1"/>
          </p:cNvSpPr>
          <p:nvPr>
            <p:ph idx="1"/>
          </p:nvPr>
        </p:nvSpPr>
        <p:spPr/>
        <p:txBody>
          <a:bodyPr/>
          <a:lstStyle/>
          <a:p>
            <a:pPr algn="l"/>
            <a:r>
              <a:rPr lang="en-US" b="1" i="0" dirty="0">
                <a:solidFill>
                  <a:srgbClr val="333333"/>
                </a:solidFill>
                <a:effectLst/>
                <a:latin typeface="72"/>
              </a:rPr>
              <a:t>Note</a:t>
            </a:r>
          </a:p>
          <a:p>
            <a:pPr algn="l"/>
            <a:r>
              <a:rPr lang="en-US" b="0" i="0" dirty="0">
                <a:solidFill>
                  <a:srgbClr val="333333"/>
                </a:solidFill>
                <a:effectLst/>
                <a:latin typeface="72"/>
              </a:rPr>
              <a:t>If an artifact is already deployed on the tenant, and an automatic update is released for that content package, the automatic update process also updates the deployed instance of the artifact in addition to the stored instance in the </a:t>
            </a:r>
            <a:r>
              <a:rPr lang="en-US" b="1" i="0" dirty="0">
                <a:solidFill>
                  <a:srgbClr val="333333"/>
                </a:solidFill>
                <a:effectLst/>
                <a:latin typeface="72"/>
              </a:rPr>
              <a:t>Design</a:t>
            </a:r>
            <a:r>
              <a:rPr lang="en-US" b="0" i="0" dirty="0">
                <a:solidFill>
                  <a:srgbClr val="333333"/>
                </a:solidFill>
                <a:effectLst/>
                <a:latin typeface="72"/>
              </a:rPr>
              <a:t> view.</a:t>
            </a:r>
          </a:p>
          <a:p>
            <a:endParaRPr lang="en-IN" dirty="0"/>
          </a:p>
        </p:txBody>
      </p:sp>
    </p:spTree>
    <p:extLst>
      <p:ext uri="{BB962C8B-B14F-4D97-AF65-F5344CB8AC3E}">
        <p14:creationId xmlns:p14="http://schemas.microsoft.com/office/powerpoint/2010/main" val="6640836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D39F-9E16-4B99-B648-EE2B600680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193851-68C6-4969-AA06-E25F93B08B89}"/>
              </a:ext>
            </a:extLst>
          </p:cNvPr>
          <p:cNvSpPr>
            <a:spLocks noGrp="1"/>
          </p:cNvSpPr>
          <p:nvPr>
            <p:ph idx="1"/>
          </p:nvPr>
        </p:nvSpPr>
        <p:spPr/>
        <p:txBody>
          <a:bodyPr>
            <a:normAutofit fontScale="85000" lnSpcReduction="20000"/>
          </a:bodyPr>
          <a:lstStyle/>
          <a:p>
            <a:pPr algn="l"/>
            <a:r>
              <a:rPr lang="en-US" b="1" i="0" dirty="0">
                <a:solidFill>
                  <a:srgbClr val="333333"/>
                </a:solidFill>
                <a:effectLst/>
                <a:latin typeface="72"/>
              </a:rPr>
              <a:t>Post Update</a:t>
            </a:r>
          </a:p>
          <a:p>
            <a:pPr algn="l"/>
            <a:r>
              <a:rPr lang="en-US" b="0" i="0" dirty="0">
                <a:solidFill>
                  <a:srgbClr val="333333"/>
                </a:solidFill>
                <a:effectLst/>
                <a:latin typeface="72"/>
              </a:rPr>
              <a:t>After successful update, the updated packages display the last modified details next to the package names, and the design-time artifacts are replaced with the new updated content.</a:t>
            </a:r>
          </a:p>
          <a:p>
            <a:pPr algn="l"/>
            <a:r>
              <a:rPr lang="en-US" b="0" i="0" dirty="0">
                <a:solidFill>
                  <a:srgbClr val="333333"/>
                </a:solidFill>
                <a:effectLst/>
                <a:latin typeface="72"/>
              </a:rPr>
              <a:t>If the artifacts contain previously deployed content, the update procedure triggers the deployment of the new design-time content. If the deployment of updated design-time content fails, then the system retries the deployment three times with an interval of 1 hour. With every iteration, if the deployment fails, the artifact is rolled back to the previously deployed runtime version.</a:t>
            </a:r>
          </a:p>
          <a:p>
            <a:pPr algn="l"/>
            <a:r>
              <a:rPr lang="en-US" b="0" i="0" dirty="0">
                <a:solidFill>
                  <a:srgbClr val="333333"/>
                </a:solidFill>
                <a:effectLst/>
                <a:latin typeface="72"/>
              </a:rPr>
              <a:t>If this happens, your tenant contains content with a newer version of the design time, as there's no rollback of the design time content to an older version.</a:t>
            </a:r>
          </a:p>
          <a:p>
            <a:pPr algn="l"/>
            <a:r>
              <a:rPr lang="en-US" b="0" i="0" dirty="0">
                <a:solidFill>
                  <a:srgbClr val="333333"/>
                </a:solidFill>
                <a:effectLst/>
                <a:latin typeface="72"/>
              </a:rPr>
              <a:t>You need to manually deploy the newly updated design-time content. If the manual deployment also fails, contact your tenant administrator with the relevant log details of the issue.</a:t>
            </a:r>
          </a:p>
          <a:p>
            <a:endParaRPr lang="en-IN" dirty="0"/>
          </a:p>
        </p:txBody>
      </p:sp>
    </p:spTree>
    <p:extLst>
      <p:ext uri="{BB962C8B-B14F-4D97-AF65-F5344CB8AC3E}">
        <p14:creationId xmlns:p14="http://schemas.microsoft.com/office/powerpoint/2010/main" val="6067643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D8CF-2475-4C29-8B60-C556E56E9F2E}"/>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1B2B5B1F-5602-4168-B2C9-2E06129848E9}"/>
              </a:ext>
            </a:extLst>
          </p:cNvPr>
          <p:cNvSpPr>
            <a:spLocks noGrp="1"/>
          </p:cNvSpPr>
          <p:nvPr>
            <p:ph idx="1"/>
          </p:nvPr>
        </p:nvSpPr>
        <p:spPr>
          <a:xfrm>
            <a:off x="4699819" y="640083"/>
            <a:ext cx="6848715" cy="2484884"/>
          </a:xfrm>
        </p:spPr>
        <p:txBody>
          <a:bodyPr anchor="ctr">
            <a:normAutofit/>
          </a:bodyPr>
          <a:lstStyle/>
          <a:p>
            <a:r>
              <a:rPr lang="en-US" sz="1700" b="1" dirty="0">
                <a:latin typeface="72"/>
              </a:rPr>
              <a:t>Updates for Edited Content</a:t>
            </a:r>
          </a:p>
          <a:p>
            <a:r>
              <a:rPr lang="en-US" sz="1700" dirty="0">
                <a:latin typeface="72"/>
              </a:rPr>
              <a:t>We recommend to only configure the standard integration content.</a:t>
            </a:r>
          </a:p>
          <a:p>
            <a:r>
              <a:rPr lang="en-US" sz="1700" dirty="0">
                <a:latin typeface="72"/>
              </a:rPr>
              <a:t>In some scenarios, you can customize the content according to your needs. But once the artifact is modified, it does no longer receive any updates. Such artifacts appear with the grayed-out label of </a:t>
            </a:r>
            <a:r>
              <a:rPr lang="en-US" sz="1700" b="1" dirty="0">
                <a:latin typeface="72"/>
              </a:rPr>
              <a:t>Update Available</a:t>
            </a:r>
            <a:r>
              <a:rPr lang="en-US" sz="1700" dirty="0">
                <a:latin typeface="72"/>
              </a:rPr>
              <a:t>.</a:t>
            </a:r>
          </a:p>
          <a:p>
            <a:br>
              <a:rPr lang="en-US" sz="1700" dirty="0"/>
            </a:br>
            <a:endParaRPr lang="en-IN" sz="1700" dirty="0"/>
          </a:p>
        </p:txBody>
      </p:sp>
      <p:pic>
        <p:nvPicPr>
          <p:cNvPr id="14338" name="Picture 2" descr="Graphical user interface, text, application, email, website&#10;&#10;Description automatically generated">
            <a:extLst>
              <a:ext uri="{FF2B5EF4-FFF2-40B4-BE49-F238E27FC236}">
                <a16:creationId xmlns:a16="http://schemas.microsoft.com/office/drawing/2014/main" id="{5E034189-A4E0-45BE-AEEA-ABDC25708F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027297"/>
            <a:ext cx="6894236" cy="1327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3302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7201-0F1A-4558-A643-0D220494B4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A0B88D-6A73-47C1-B54B-5D2831EE1573}"/>
              </a:ext>
            </a:extLst>
          </p:cNvPr>
          <p:cNvSpPr>
            <a:spLocks noGrp="1"/>
          </p:cNvSpPr>
          <p:nvPr>
            <p:ph idx="1"/>
          </p:nvPr>
        </p:nvSpPr>
        <p:spPr/>
        <p:txBody>
          <a:bodyPr/>
          <a:lstStyle/>
          <a:p>
            <a:r>
              <a:rPr lang="en-IN" dirty="0"/>
              <a:t>Note</a:t>
            </a:r>
          </a:p>
          <a:p>
            <a:pPr algn="l">
              <a:buFont typeface="Arial" panose="020B0604020202020204" pitchFamily="34" charset="0"/>
              <a:buChar char="•"/>
            </a:pPr>
            <a:r>
              <a:rPr lang="en-US" b="0" i="0" dirty="0">
                <a:solidFill>
                  <a:srgbClr val="333333"/>
                </a:solidFill>
                <a:effectLst/>
                <a:latin typeface="72"/>
              </a:rPr>
              <a:t>Package update only updates the content of the package. All attributes and configured externalized parameters of the package maintained by the user are retained.</a:t>
            </a:r>
          </a:p>
          <a:p>
            <a:pPr algn="l">
              <a:buFont typeface="Arial" panose="020B0604020202020204" pitchFamily="34" charset="0"/>
              <a:buChar char="•"/>
            </a:pPr>
            <a:r>
              <a:rPr lang="en-US" b="0" i="0" dirty="0">
                <a:solidFill>
                  <a:srgbClr val="333333"/>
                </a:solidFill>
                <a:effectLst/>
                <a:latin typeface="72"/>
              </a:rPr>
              <a:t>Updates are available even if the packages are renamed.</a:t>
            </a:r>
          </a:p>
          <a:p>
            <a:pPr algn="l">
              <a:buFont typeface="Arial" panose="020B0604020202020204" pitchFamily="34" charset="0"/>
              <a:buChar char="•"/>
            </a:pPr>
            <a:r>
              <a:rPr lang="en-US" b="0" i="0" dirty="0">
                <a:solidFill>
                  <a:srgbClr val="333333"/>
                </a:solidFill>
                <a:effectLst/>
                <a:latin typeface="72"/>
              </a:rPr>
              <a:t>A renamed artifact does no longer receive any updates.</a:t>
            </a:r>
          </a:p>
          <a:p>
            <a:endParaRPr lang="en-IN" dirty="0"/>
          </a:p>
        </p:txBody>
      </p:sp>
    </p:spTree>
    <p:extLst>
      <p:ext uri="{BB962C8B-B14F-4D97-AF65-F5344CB8AC3E}">
        <p14:creationId xmlns:p14="http://schemas.microsoft.com/office/powerpoint/2010/main" val="15777288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1D99-15B9-48DC-BFEB-74FB48A1C11C}"/>
              </a:ext>
            </a:extLst>
          </p:cNvPr>
          <p:cNvSpPr>
            <a:spLocks noGrp="1"/>
          </p:cNvSpPr>
          <p:nvPr>
            <p:ph type="title"/>
          </p:nvPr>
        </p:nvSpPr>
        <p:spPr/>
        <p:txBody>
          <a:bodyPr>
            <a:normAutofit fontScale="90000"/>
          </a:bodyPr>
          <a:lstStyle/>
          <a:p>
            <a:r>
              <a:rPr lang="en-IN" b="0" i="0" dirty="0">
                <a:solidFill>
                  <a:srgbClr val="333333"/>
                </a:solidFill>
                <a:effectLst/>
                <a:latin typeface="72"/>
              </a:rPr>
              <a:t>Exporting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DF52291-3B8F-49E5-8096-E65E7970B11B}"/>
              </a:ext>
            </a:extLst>
          </p:cNvPr>
          <p:cNvSpPr>
            <a:spLocks noGrp="1"/>
          </p:cNvSpPr>
          <p:nvPr>
            <p:ph idx="1"/>
          </p:nvPr>
        </p:nvSpPr>
        <p:spPr/>
        <p:txBody>
          <a:bodyPr>
            <a:normAutofit fontScale="85000" lnSpcReduction="20000"/>
          </a:bodyPr>
          <a:lstStyle/>
          <a:p>
            <a:r>
              <a:rPr lang="en-US" b="0" i="0" dirty="0">
                <a:solidFill>
                  <a:srgbClr val="333333"/>
                </a:solidFill>
                <a:effectLst/>
                <a:latin typeface="72"/>
              </a:rPr>
              <a:t>Download your integration packages to your local system, so that you can provide it to your content management team to upload and publish them. Publishing integration packages makes them available on SAP API Business Hub</a:t>
            </a:r>
          </a:p>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 to view the list of integration packages.</a:t>
            </a:r>
          </a:p>
          <a:p>
            <a:pPr algn="l">
              <a:buFont typeface="+mj-lt"/>
              <a:buAutoNum type="arabicPeriod"/>
            </a:pPr>
            <a:r>
              <a:rPr lang="en-US" b="0" i="0" dirty="0">
                <a:solidFill>
                  <a:srgbClr val="333333"/>
                </a:solidFill>
                <a:effectLst/>
                <a:latin typeface="72"/>
              </a:rPr>
              <a:t>Select the required integration package.</a:t>
            </a:r>
          </a:p>
          <a:p>
            <a:pPr algn="l">
              <a:buFont typeface="+mj-lt"/>
              <a:buAutoNum type="arabicPeriod"/>
            </a:pPr>
            <a:r>
              <a:rPr lang="en-US" b="0" i="0" dirty="0">
                <a:solidFill>
                  <a:srgbClr val="333333"/>
                </a:solidFill>
                <a:effectLst/>
                <a:latin typeface="72"/>
              </a:rPr>
              <a:t>Choose </a:t>
            </a:r>
            <a:r>
              <a:rPr lang="en-US" b="1" i="0" dirty="0" err="1">
                <a:solidFill>
                  <a:srgbClr val="333333"/>
                </a:solidFill>
                <a:effectLst/>
                <a:latin typeface="72"/>
              </a:rPr>
              <a:t>Export</a:t>
            </a:r>
            <a:r>
              <a:rPr lang="en-US" b="0" i="0" dirty="0" err="1">
                <a:solidFill>
                  <a:srgbClr val="333333"/>
                </a:solidFill>
                <a:effectLst/>
                <a:latin typeface="72"/>
              </a:rPr>
              <a:t>.By</a:t>
            </a:r>
            <a:r>
              <a:rPr lang="en-US" b="0" i="0" dirty="0">
                <a:solidFill>
                  <a:srgbClr val="333333"/>
                </a:solidFill>
                <a:effectLst/>
                <a:latin typeface="72"/>
              </a:rPr>
              <a:t> default, the downloaded file takes the name of the integration package. In case the name contains special characters, the browser changes the file name by appending them. The destination of export depends on the default browser setting.</a:t>
            </a:r>
          </a:p>
          <a:p>
            <a:pPr algn="l">
              <a:buFont typeface="+mj-lt"/>
              <a:buAutoNum type="arabicPeriod"/>
            </a:pPr>
            <a:r>
              <a:rPr lang="en-US" b="1" i="0" dirty="0">
                <a:solidFill>
                  <a:srgbClr val="333333"/>
                </a:solidFill>
                <a:effectLst/>
                <a:latin typeface="72"/>
              </a:rPr>
              <a:t>Note</a:t>
            </a:r>
          </a:p>
          <a:p>
            <a:pPr algn="l">
              <a:buFont typeface="+mj-lt"/>
              <a:buAutoNum type="arabicPeriod"/>
            </a:pPr>
            <a:r>
              <a:rPr lang="en-US" b="0" i="0" dirty="0">
                <a:solidFill>
                  <a:srgbClr val="333333"/>
                </a:solidFill>
                <a:effectLst/>
                <a:latin typeface="72"/>
              </a:rPr>
              <a:t>Configure-only content can't be downloaded.</a:t>
            </a:r>
          </a:p>
          <a:p>
            <a:endParaRPr lang="en-IN" dirty="0"/>
          </a:p>
        </p:txBody>
      </p:sp>
    </p:spTree>
    <p:extLst>
      <p:ext uri="{BB962C8B-B14F-4D97-AF65-F5344CB8AC3E}">
        <p14:creationId xmlns:p14="http://schemas.microsoft.com/office/powerpoint/2010/main" val="34145238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1D5A49C-99AD-47FC-B559-F0432D9774F1}"/>
              </a:ext>
            </a:extLst>
          </p:cNvPr>
          <p:cNvSpPr>
            <a:spLocks noGrp="1" noChangeArrowheads="1"/>
          </p:cNvSpPr>
          <p:nvPr>
            <p:ph type="title"/>
          </p:nvPr>
        </p:nvSpPr>
        <p:spPr bwMode="auto">
          <a:xfrm>
            <a:off x="628651" y="259283"/>
            <a:ext cx="6786345" cy="102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2505" rIns="91440" bIns="793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2800">
                <a:solidFill>
                  <a:srgbClr val="333333"/>
                </a:solidFill>
                <a:latin typeface="72"/>
              </a:rPr>
              <a:t>Backup and Restore Your Integration Artifacts</a:t>
            </a:r>
          </a:p>
          <a:p>
            <a:pPr>
              <a:lnSpc>
                <a:spcPct val="100000"/>
              </a:lnSpc>
            </a:pPr>
            <a:br>
              <a:rPr lang="en-US" altLang="en-US" sz="800"/>
            </a:br>
            <a:endParaRPr lang="en-US" altLang="en-US" sz="1800"/>
          </a:p>
        </p:txBody>
      </p:sp>
      <p:sp>
        <p:nvSpPr>
          <p:cNvPr id="3" name="Content Placeholder 2">
            <a:extLst>
              <a:ext uri="{FF2B5EF4-FFF2-40B4-BE49-F238E27FC236}">
                <a16:creationId xmlns:a16="http://schemas.microsoft.com/office/drawing/2014/main" id="{249A379F-59FE-4F90-8741-E7C32BB75478}"/>
              </a:ext>
            </a:extLst>
          </p:cNvPr>
          <p:cNvSpPr>
            <a:spLocks noGrp="1"/>
          </p:cNvSpPr>
          <p:nvPr>
            <p:ph idx="1"/>
          </p:nvPr>
        </p:nvSpPr>
        <p:spPr/>
        <p:txBody>
          <a:bodyPr/>
          <a:lstStyle/>
          <a:p>
            <a:pPr algn="l"/>
            <a:br>
              <a:rPr lang="en-US" b="1" i="0" dirty="0">
                <a:solidFill>
                  <a:srgbClr val="333333"/>
                </a:solidFill>
                <a:effectLst/>
                <a:latin typeface="72"/>
              </a:rPr>
            </a:br>
            <a:r>
              <a:rPr lang="en-US" b="1" i="0" dirty="0">
                <a:solidFill>
                  <a:srgbClr val="333333"/>
                </a:solidFill>
                <a:effectLst/>
                <a:latin typeface="72"/>
              </a:rPr>
              <a:t>Context</a:t>
            </a:r>
          </a:p>
          <a:p>
            <a:pPr algn="l"/>
            <a:r>
              <a:rPr lang="en-US" b="0" i="0" dirty="0">
                <a:solidFill>
                  <a:srgbClr val="333333"/>
                </a:solidFill>
                <a:effectLst/>
                <a:latin typeface="72"/>
              </a:rPr>
              <a:t>Download all the artifacts of a package in one go, using which you can create a local backup of all artifacts. Later, you can upload the downloaded resources in another package or tenant based on your requirements</a:t>
            </a:r>
          </a:p>
          <a:p>
            <a:endParaRPr lang="en-IN" dirty="0"/>
          </a:p>
        </p:txBody>
      </p:sp>
    </p:spTree>
    <p:extLst>
      <p:ext uri="{BB962C8B-B14F-4D97-AF65-F5344CB8AC3E}">
        <p14:creationId xmlns:p14="http://schemas.microsoft.com/office/powerpoint/2010/main" val="16596782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0AD8-5856-4302-8B93-C3D699A329E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023DB2-B3EE-4DF1-9BFF-2D8227F873D4}"/>
              </a:ext>
            </a:extLst>
          </p:cNvPr>
          <p:cNvSpPr>
            <a:spLocks noGrp="1"/>
          </p:cNvSpPr>
          <p:nvPr>
            <p:ph idx="1"/>
          </p:nvPr>
        </p:nvSpPr>
        <p:spPr/>
        <p:txBody>
          <a:bodyPr>
            <a:normAutofit lnSpcReduction="10000"/>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Open your integration package and choose </a:t>
            </a:r>
            <a:r>
              <a:rPr lang="en-US" b="1" i="0" dirty="0">
                <a:solidFill>
                  <a:srgbClr val="333333"/>
                </a:solidFill>
                <a:effectLst/>
                <a:latin typeface="72"/>
              </a:rPr>
              <a:t>Edit</a:t>
            </a:r>
            <a:r>
              <a:rPr lang="en-US" b="0" i="0" dirty="0">
                <a:solidFill>
                  <a:srgbClr val="333333"/>
                </a:solidFill>
                <a:effectLst/>
                <a:latin typeface="72"/>
              </a:rPr>
              <a:t>.</a:t>
            </a:r>
          </a:p>
          <a:p>
            <a:pPr algn="l"/>
            <a:r>
              <a:rPr lang="en-US" b="0" i="0" dirty="0">
                <a:solidFill>
                  <a:srgbClr val="333333"/>
                </a:solidFill>
                <a:effectLst/>
                <a:latin typeface="72"/>
              </a:rPr>
              <a:t>Download all artifacts</a:t>
            </a:r>
          </a:p>
          <a:p>
            <a:pPr algn="l">
              <a:buFont typeface="+mj-lt"/>
              <a:buAutoNum type="arabicPeriod" startAt="2"/>
            </a:pPr>
            <a:r>
              <a:rPr lang="en-US" b="0" i="0" dirty="0">
                <a:solidFill>
                  <a:srgbClr val="333333"/>
                </a:solidFill>
                <a:effectLst/>
                <a:latin typeface="72"/>
              </a:rPr>
              <a:t>Choose the </a:t>
            </a:r>
            <a:r>
              <a:rPr lang="en-US" b="1" i="0" dirty="0">
                <a:solidFill>
                  <a:srgbClr val="333333"/>
                </a:solidFill>
                <a:effectLst/>
                <a:latin typeface="72"/>
              </a:rPr>
              <a:t>Artifacts</a:t>
            </a:r>
            <a:r>
              <a:rPr lang="en-US" b="0" i="0" dirty="0">
                <a:solidFill>
                  <a:srgbClr val="333333"/>
                </a:solidFill>
                <a:effectLst/>
                <a:latin typeface="72"/>
              </a:rPr>
              <a:t> tab.</a:t>
            </a:r>
          </a:p>
          <a:p>
            <a:pPr algn="l">
              <a:buFont typeface="+mj-lt"/>
              <a:buAutoNum type="arabicPeriod" startAt="2"/>
            </a:pPr>
            <a:r>
              <a:rPr lang="en-US" b="0" i="0" dirty="0">
                <a:solidFill>
                  <a:srgbClr val="333333"/>
                </a:solidFill>
                <a:effectLst/>
                <a:latin typeface="72"/>
              </a:rPr>
              <a:t>Select the checkbox besides the column header </a:t>
            </a:r>
            <a:r>
              <a:rPr lang="en-US" b="1" i="0" dirty="0">
                <a:solidFill>
                  <a:srgbClr val="333333"/>
                </a:solidFill>
                <a:effectLst/>
                <a:latin typeface="72"/>
              </a:rPr>
              <a:t>Name</a:t>
            </a:r>
            <a:r>
              <a:rPr lang="en-US" b="0" i="0" dirty="0">
                <a:solidFill>
                  <a:srgbClr val="333333"/>
                </a:solidFill>
                <a:effectLst/>
                <a:latin typeface="72"/>
              </a:rPr>
              <a:t> to select all the integration artifacts in the package. Alternatively, you can select only the artifacts that you would like to download.</a:t>
            </a:r>
          </a:p>
          <a:p>
            <a:pPr algn="l">
              <a:buFont typeface="+mj-lt"/>
              <a:buAutoNum type="arabicPeriod" startAt="2"/>
            </a:pPr>
            <a:r>
              <a:rPr lang="en-US" b="0" i="0" dirty="0">
                <a:solidFill>
                  <a:srgbClr val="333333"/>
                </a:solidFill>
                <a:effectLst/>
                <a:latin typeface="72"/>
              </a:rPr>
              <a:t>Choose </a:t>
            </a:r>
            <a:r>
              <a:rPr lang="en-US" b="1" i="0" dirty="0">
                <a:solidFill>
                  <a:srgbClr val="333333"/>
                </a:solidFill>
                <a:effectLst/>
                <a:latin typeface="72"/>
              </a:rPr>
              <a:t>Actions</a:t>
            </a:r>
            <a:r>
              <a:rPr lang="en-US" b="0" i="0" dirty="0">
                <a:solidFill>
                  <a:srgbClr val="333333"/>
                </a:solidFill>
                <a:effectLst/>
                <a:latin typeface="72"/>
              </a:rPr>
              <a:t>  </a:t>
            </a:r>
            <a:r>
              <a:rPr lang="en-US" b="1" i="0" dirty="0" err="1">
                <a:solidFill>
                  <a:srgbClr val="333333"/>
                </a:solidFill>
                <a:effectLst/>
                <a:latin typeface="72"/>
              </a:rPr>
              <a:t>Download</a:t>
            </a:r>
            <a:r>
              <a:rPr lang="en-US" b="0" i="0" dirty="0" err="1">
                <a:solidFill>
                  <a:srgbClr val="333333"/>
                </a:solidFill>
                <a:effectLst/>
                <a:latin typeface="72"/>
              </a:rPr>
              <a:t>.A</a:t>
            </a:r>
            <a:r>
              <a:rPr lang="en-US" b="0" i="0" dirty="0">
                <a:solidFill>
                  <a:srgbClr val="333333"/>
                </a:solidFill>
                <a:effectLst/>
                <a:latin typeface="72"/>
              </a:rPr>
              <a:t> .zip file with filename same as the integration package's name is ready for download.</a:t>
            </a:r>
          </a:p>
          <a:p>
            <a:pPr algn="l">
              <a:buFont typeface="+mj-lt"/>
              <a:buAutoNum type="arabicPeriod" startAt="2"/>
            </a:pPr>
            <a:r>
              <a:rPr lang="en-US" b="0" i="0" dirty="0">
                <a:solidFill>
                  <a:srgbClr val="333333"/>
                </a:solidFill>
                <a:effectLst/>
                <a:latin typeface="72"/>
              </a:rPr>
              <a:t>Save the file to your choice of destination</a:t>
            </a:r>
          </a:p>
          <a:p>
            <a:endParaRPr lang="en-IN" dirty="0"/>
          </a:p>
        </p:txBody>
      </p:sp>
    </p:spTree>
    <p:extLst>
      <p:ext uri="{BB962C8B-B14F-4D97-AF65-F5344CB8AC3E}">
        <p14:creationId xmlns:p14="http://schemas.microsoft.com/office/powerpoint/2010/main" val="11111225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94651-F48E-453C-AF8A-12F6A4ACD8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B996E6-5FB9-4E87-9E7A-2A2AD55D1CC2}"/>
              </a:ext>
            </a:extLst>
          </p:cNvPr>
          <p:cNvSpPr>
            <a:spLocks noGrp="1"/>
          </p:cNvSpPr>
          <p:nvPr>
            <p:ph idx="1"/>
          </p:nvPr>
        </p:nvSpPr>
        <p:spPr/>
        <p:txBody>
          <a:bodyPr/>
          <a:lstStyle/>
          <a:p>
            <a:pPr algn="l"/>
            <a:r>
              <a:rPr lang="en-US" b="0" i="0" dirty="0">
                <a:solidFill>
                  <a:srgbClr val="333333"/>
                </a:solidFill>
                <a:effectLst/>
                <a:latin typeface="72"/>
              </a:rPr>
              <a:t>To upload the downloaded artifacts in another package or tenant, continue with the below steps.</a:t>
            </a:r>
          </a:p>
          <a:p>
            <a:pPr algn="l">
              <a:buFont typeface="+mj-lt"/>
              <a:buAutoNum type="arabicPeriod" startAt="6"/>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a:t>
            </a:r>
          </a:p>
          <a:p>
            <a:pPr algn="l">
              <a:buFont typeface="+mj-lt"/>
              <a:buAutoNum type="arabicPeriod" startAt="6"/>
            </a:pPr>
            <a:r>
              <a:rPr lang="en-US" b="0" i="0" dirty="0">
                <a:solidFill>
                  <a:srgbClr val="333333"/>
                </a:solidFill>
                <a:effectLst/>
                <a:latin typeface="72"/>
              </a:rPr>
              <a:t>Choose </a:t>
            </a:r>
            <a:r>
              <a:rPr lang="en-US" b="1" i="0" dirty="0">
                <a:solidFill>
                  <a:srgbClr val="333333"/>
                </a:solidFill>
                <a:effectLst/>
                <a:latin typeface="72"/>
              </a:rPr>
              <a:t>Import</a:t>
            </a:r>
            <a:r>
              <a:rPr lang="en-US" b="0" i="0" dirty="0">
                <a:solidFill>
                  <a:srgbClr val="333333"/>
                </a:solidFill>
                <a:effectLst/>
                <a:latin typeface="72"/>
              </a:rPr>
              <a:t>.</a:t>
            </a:r>
          </a:p>
          <a:p>
            <a:pPr algn="l">
              <a:buFont typeface="+mj-lt"/>
              <a:buAutoNum type="arabicPeriod" startAt="6"/>
            </a:pPr>
            <a:r>
              <a:rPr lang="en-US" b="0" i="0" dirty="0">
                <a:solidFill>
                  <a:srgbClr val="333333"/>
                </a:solidFill>
                <a:effectLst/>
                <a:latin typeface="72"/>
              </a:rPr>
              <a:t>Browse and select a .zip file</a:t>
            </a:r>
          </a:p>
          <a:p>
            <a:endParaRPr lang="en-IN" dirty="0"/>
          </a:p>
        </p:txBody>
      </p:sp>
    </p:spTree>
    <p:extLst>
      <p:ext uri="{BB962C8B-B14F-4D97-AF65-F5344CB8AC3E}">
        <p14:creationId xmlns:p14="http://schemas.microsoft.com/office/powerpoint/2010/main" val="37677906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1205-CC25-4142-A6B5-AA048D3CD3C2}"/>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796CF40D-604B-4265-A041-339F331EFAFD}"/>
              </a:ext>
            </a:extLst>
          </p:cNvPr>
          <p:cNvSpPr>
            <a:spLocks noGrp="1"/>
          </p:cNvSpPr>
          <p:nvPr>
            <p:ph idx="1"/>
          </p:nvPr>
        </p:nvSpPr>
        <p:spPr>
          <a:xfrm>
            <a:off x="838202" y="1825625"/>
            <a:ext cx="5004335" cy="4351339"/>
          </a:xfrm>
        </p:spPr>
        <p:txBody>
          <a:bodyPr>
            <a:normAutofit fontScale="77500" lnSpcReduction="20000"/>
          </a:bodyPr>
          <a:lstStyle/>
          <a:p>
            <a:r>
              <a:rPr lang="en-IN" dirty="0"/>
              <a:t>Logs </a:t>
            </a:r>
          </a:p>
          <a:p>
            <a:pPr lvl="1"/>
            <a:r>
              <a:rPr lang="en-IN" dirty="0"/>
              <a:t>Info</a:t>
            </a:r>
          </a:p>
          <a:p>
            <a:pPr lvl="1"/>
            <a:r>
              <a:rPr lang="en-IN" dirty="0"/>
              <a:t>Error</a:t>
            </a:r>
          </a:p>
          <a:p>
            <a:pPr lvl="1"/>
            <a:r>
              <a:rPr lang="en-IN" dirty="0"/>
              <a:t>Debug</a:t>
            </a:r>
          </a:p>
          <a:p>
            <a:pPr lvl="1"/>
            <a:r>
              <a:rPr lang="en-IN" dirty="0"/>
              <a:t>Trace</a:t>
            </a:r>
          </a:p>
          <a:p>
            <a:r>
              <a:rPr lang="en-IN" dirty="0" err="1"/>
              <a:t>Iflow</a:t>
            </a:r>
            <a:r>
              <a:rPr lang="en-IN" dirty="0"/>
              <a:t> basics</a:t>
            </a:r>
          </a:p>
          <a:p>
            <a:r>
              <a:rPr lang="en-IN" dirty="0"/>
              <a:t>Integration Capabilities</a:t>
            </a:r>
          </a:p>
          <a:p>
            <a:pPr lvl="1"/>
            <a:r>
              <a:rPr lang="en-IN" dirty="0"/>
              <a:t>Message transformation</a:t>
            </a:r>
          </a:p>
          <a:p>
            <a:pPr lvl="1"/>
            <a:r>
              <a:rPr lang="en-IN" dirty="0"/>
              <a:t>Converters</a:t>
            </a:r>
          </a:p>
          <a:p>
            <a:r>
              <a:rPr lang="en-IN" dirty="0"/>
              <a:t>Decoder</a:t>
            </a:r>
          </a:p>
          <a:p>
            <a:r>
              <a:rPr lang="en-IN" dirty="0"/>
              <a:t>Encoder</a:t>
            </a:r>
          </a:p>
          <a:p>
            <a:r>
              <a:rPr lang="en-IN" dirty="0"/>
              <a:t>Filter</a:t>
            </a:r>
          </a:p>
          <a:p>
            <a:r>
              <a:rPr lang="en-IN" dirty="0"/>
              <a:t>Calling external system or Subprocess</a:t>
            </a:r>
          </a:p>
          <a:p>
            <a:endParaRPr lang="en-IN" dirty="0"/>
          </a:p>
        </p:txBody>
      </p:sp>
      <p:sp>
        <p:nvSpPr>
          <p:cNvPr id="4" name="Content Placeholder 2">
            <a:extLst>
              <a:ext uri="{FF2B5EF4-FFF2-40B4-BE49-F238E27FC236}">
                <a16:creationId xmlns:a16="http://schemas.microsoft.com/office/drawing/2014/main" id="{F1C7563A-83CB-4054-BCAA-F9923C000269}"/>
              </a:ext>
            </a:extLst>
          </p:cNvPr>
          <p:cNvSpPr txBox="1">
            <a:spLocks/>
          </p:cNvSpPr>
          <p:nvPr/>
        </p:nvSpPr>
        <p:spPr>
          <a:xfrm>
            <a:off x="5842537" y="1840096"/>
            <a:ext cx="5004335" cy="43513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indent="-228594" defTabSz="914377"/>
            <a:r>
              <a:rPr lang="en-IN" dirty="0">
                <a:solidFill>
                  <a:prstClr val="black"/>
                </a:solidFill>
                <a:latin typeface="Calibri" panose="020F0502020204030204"/>
              </a:rPr>
              <a:t>Decomposes a composite message into a series of individual messages and sends them to a receiver</a:t>
            </a:r>
          </a:p>
          <a:p>
            <a:pPr marL="228594" indent="-228594" defTabSz="914377"/>
            <a:r>
              <a:rPr lang="en-IN" dirty="0">
                <a:solidFill>
                  <a:prstClr val="black"/>
                </a:solidFill>
                <a:latin typeface="Calibri" panose="020F0502020204030204"/>
              </a:rPr>
              <a:t>Join and Gather</a:t>
            </a:r>
          </a:p>
          <a:p>
            <a:pPr marL="228594" indent="-228594" defTabSz="914377"/>
            <a:r>
              <a:rPr lang="en-IN" dirty="0">
                <a:solidFill>
                  <a:prstClr val="black"/>
                </a:solidFill>
                <a:latin typeface="Calibri" panose="020F0502020204030204"/>
              </a:rPr>
              <a:t>Storing data During processing</a:t>
            </a:r>
          </a:p>
          <a:p>
            <a:pPr marL="228594" indent="-228594" defTabSz="914377"/>
            <a:r>
              <a:rPr lang="en-IN" dirty="0">
                <a:solidFill>
                  <a:prstClr val="black"/>
                </a:solidFill>
                <a:latin typeface="Calibri" panose="020F0502020204030204"/>
              </a:rPr>
              <a:t>Protecting messages </a:t>
            </a:r>
          </a:p>
          <a:p>
            <a:pPr marL="228594" indent="-228594" defTabSz="914377"/>
            <a:r>
              <a:rPr lang="en-IN" dirty="0">
                <a:solidFill>
                  <a:prstClr val="black"/>
                </a:solidFill>
                <a:latin typeface="Calibri" panose="020F0502020204030204"/>
              </a:rPr>
              <a:t>Smoke test Basic </a:t>
            </a:r>
            <a:r>
              <a:rPr lang="en-IN" dirty="0" err="1">
                <a:solidFill>
                  <a:prstClr val="black"/>
                </a:solidFill>
                <a:latin typeface="Calibri" panose="020F0502020204030204"/>
              </a:rPr>
              <a:t>iflow</a:t>
            </a:r>
            <a:r>
              <a:rPr lang="en-IN" dirty="0">
                <a:solidFill>
                  <a:prstClr val="black"/>
                </a:solidFill>
                <a:latin typeface="Calibri" panose="020F0502020204030204"/>
              </a:rPr>
              <a:t> – hello world</a:t>
            </a:r>
          </a:p>
          <a:p>
            <a:pPr marL="228594" indent="-228594" defTabSz="914377"/>
            <a:r>
              <a:rPr lang="en-US" dirty="0">
                <a:solidFill>
                  <a:prstClr val="black"/>
                </a:solidFill>
                <a:latin typeface="Calibri" panose="020F0502020204030204"/>
              </a:rPr>
              <a:t>Smoke Test Scenario with External Data Source</a:t>
            </a:r>
            <a:br>
              <a:rPr lang="en-US" dirty="0">
                <a:solidFill>
                  <a:prstClr val="black"/>
                </a:solidFill>
                <a:latin typeface="Calibri" panose="020F0502020204030204"/>
              </a:rPr>
            </a:br>
            <a:br>
              <a:rPr lang="en-US" dirty="0">
                <a:solidFill>
                  <a:prstClr val="black"/>
                </a:solidFill>
                <a:latin typeface="Calibri" panose="020F0502020204030204"/>
              </a:rPr>
            </a:br>
            <a:endParaRPr lang="en-IN" dirty="0">
              <a:solidFill>
                <a:prstClr val="black"/>
              </a:solidFill>
              <a:latin typeface="Calibri" panose="020F0502020204030204"/>
            </a:endParaRPr>
          </a:p>
          <a:p>
            <a:pPr marL="228594" indent="-228594" defTabSz="914377"/>
            <a:endParaRPr lang="en-IN" dirty="0">
              <a:solidFill>
                <a:prstClr val="black"/>
              </a:solidFill>
              <a:latin typeface="Calibri" panose="020F0502020204030204"/>
            </a:endParaRPr>
          </a:p>
          <a:p>
            <a:pPr marL="228594" indent="-228594" defTabSz="914377"/>
            <a:endParaRPr lang="en-IN" dirty="0">
              <a:solidFill>
                <a:prstClr val="black"/>
              </a:solidFill>
              <a:latin typeface="Calibri" panose="020F0502020204030204"/>
            </a:endParaRPr>
          </a:p>
        </p:txBody>
      </p:sp>
    </p:spTree>
    <p:extLst>
      <p:ext uri="{BB962C8B-B14F-4D97-AF65-F5344CB8AC3E}">
        <p14:creationId xmlns:p14="http://schemas.microsoft.com/office/powerpoint/2010/main" val="15938120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20168-4E19-4A51-B810-FD8D19FA8AE3}"/>
              </a:ext>
            </a:extLst>
          </p:cNvPr>
          <p:cNvSpPr>
            <a:spLocks noGrp="1"/>
          </p:cNvSpPr>
          <p:nvPr>
            <p:ph type="title"/>
          </p:nvPr>
        </p:nvSpPr>
        <p:spPr/>
        <p:txBody>
          <a:bodyPr>
            <a:normAutofit/>
          </a:bodyPr>
          <a:lstStyle/>
          <a:p>
            <a:r>
              <a:rPr lang="en-US" b="0" i="0" dirty="0">
                <a:solidFill>
                  <a:srgbClr val="333333"/>
                </a:solidFill>
                <a:effectLst/>
                <a:latin typeface="72"/>
              </a:rPr>
              <a:t>Basic Concepts of Integration Design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0DB97FFF-5B08-4226-A015-44E7704F0F16}"/>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485874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45AE28-E8E1-4813-B704-13D1E5C8DFEE}"/>
              </a:ext>
            </a:extLst>
          </p:cNvPr>
          <p:cNvSpPr>
            <a:spLocks noGrp="1"/>
          </p:cNvSpPr>
          <p:nvPr>
            <p:ph type="title"/>
          </p:nvPr>
        </p:nvSpPr>
        <p:spPr>
          <a:xfrm>
            <a:off x="838200" y="365125"/>
            <a:ext cx="10515600" cy="1325563"/>
          </a:xfrm>
        </p:spPr>
        <p:txBody>
          <a:bodyPr>
            <a:normAutofit/>
          </a:bodyPr>
          <a:lstStyle/>
          <a:p>
            <a:pPr algn="ctr"/>
            <a:r>
              <a:rPr lang="en-IN" sz="2800" b="1">
                <a:latin typeface="Arial" panose="020B0604020202020204" pitchFamily="34" charset="0"/>
                <a:ea typeface="Calibri" panose="020F0502020204030204" pitchFamily="34" charset="0"/>
              </a:rPr>
              <a:t>Can an existing global account under a consumption-based contract be transformed to the subscription-based model?</a:t>
            </a:r>
            <a:endParaRPr lang="en-IN" sz="2800"/>
          </a:p>
        </p:txBody>
      </p:sp>
      <p:graphicFrame>
        <p:nvGraphicFramePr>
          <p:cNvPr id="5" name="Content Placeholder 2">
            <a:extLst>
              <a:ext uri="{FF2B5EF4-FFF2-40B4-BE49-F238E27FC236}">
                <a16:creationId xmlns:a16="http://schemas.microsoft.com/office/drawing/2014/main" id="{3CD2B244-CFC1-1886-539F-ED6CA18D2F36}"/>
              </a:ext>
            </a:extLst>
          </p:cNvPr>
          <p:cNvGraphicFramePr>
            <a:graphicFrameLocks noGrp="1"/>
          </p:cNvGraphicFramePr>
          <p:nvPr>
            <p:ph idx="1"/>
            <p:extLst>
              <p:ext uri="{D42A27DB-BD31-4B8C-83A1-F6EECF244321}">
                <p14:modId xmlns:p14="http://schemas.microsoft.com/office/powerpoint/2010/main" val="20497028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41963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2F6E-6C04-4696-8D98-A424619C9DDB}"/>
              </a:ext>
            </a:extLst>
          </p:cNvPr>
          <p:cNvSpPr>
            <a:spLocks noGrp="1"/>
          </p:cNvSpPr>
          <p:nvPr>
            <p:ph type="title"/>
          </p:nvPr>
        </p:nvSpPr>
        <p:spPr/>
        <p:txBody>
          <a:bodyPr>
            <a:normAutofit fontScale="90000"/>
          </a:bodyPr>
          <a:lstStyle/>
          <a:p>
            <a:r>
              <a:rPr lang="en-US" b="0" i="0" dirty="0">
                <a:solidFill>
                  <a:srgbClr val="333333"/>
                </a:solidFill>
                <a:effectLst/>
                <a:latin typeface="72"/>
              </a:rPr>
              <a:t>Elements of an Integration Flow</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826074C-7B84-44E9-A90C-EB7B7257487A}"/>
              </a:ext>
            </a:extLst>
          </p:cNvPr>
          <p:cNvSpPr>
            <a:spLocks noGrp="1"/>
          </p:cNvSpPr>
          <p:nvPr>
            <p:ph idx="1"/>
          </p:nvPr>
        </p:nvSpPr>
        <p:spPr/>
        <p:txBody>
          <a:bodyPr>
            <a:normAutofit fontScale="85000" lnSpcReduction="20000"/>
          </a:bodyPr>
          <a:lstStyle/>
          <a:p>
            <a:pPr algn="l"/>
            <a:r>
              <a:rPr lang="en-US" b="0" i="0" dirty="0">
                <a:solidFill>
                  <a:srgbClr val="333333"/>
                </a:solidFill>
                <a:effectLst/>
                <a:latin typeface="72"/>
              </a:rPr>
              <a:t>An integration flow allows you to specify how a message is processed on a tenant.</a:t>
            </a:r>
          </a:p>
          <a:p>
            <a:pPr algn="l"/>
            <a:r>
              <a:rPr lang="en-US" b="0" i="0" dirty="0">
                <a:solidFill>
                  <a:srgbClr val="333333"/>
                </a:solidFill>
                <a:effectLst/>
                <a:latin typeface="72"/>
              </a:rPr>
              <a:t>You can use integration flows to specify specific integration patterns like mapping or routing.</a:t>
            </a:r>
          </a:p>
          <a:p>
            <a:pPr algn="l"/>
            <a:r>
              <a:rPr lang="en-US" b="0" i="0" dirty="0">
                <a:solidFill>
                  <a:srgbClr val="333333"/>
                </a:solidFill>
                <a:effectLst/>
                <a:latin typeface="72"/>
              </a:rPr>
              <a:t>A graphical editor allows you, the </a:t>
            </a:r>
            <a:r>
              <a:rPr lang="en-US" b="1" i="0" dirty="0">
                <a:solidFill>
                  <a:srgbClr val="333333"/>
                </a:solidFill>
                <a:effectLst/>
                <a:latin typeface="72"/>
              </a:rPr>
              <a:t>integration developer</a:t>
            </a:r>
            <a:r>
              <a:rPr lang="en-US" b="0" i="0" dirty="0">
                <a:solidFill>
                  <a:srgbClr val="333333"/>
                </a:solidFill>
                <a:effectLst/>
                <a:latin typeface="72"/>
              </a:rPr>
              <a:t>, to model the message processing steps and specify in detail what happens to the message during processing.</a:t>
            </a:r>
          </a:p>
          <a:p>
            <a:pPr algn="l"/>
            <a:r>
              <a:rPr lang="en-US" b="0" i="0" dirty="0">
                <a:solidFill>
                  <a:srgbClr val="333333"/>
                </a:solidFill>
                <a:effectLst/>
                <a:latin typeface="72"/>
              </a:rPr>
              <a:t>In detail, you define the following aspects in an integration flow:</a:t>
            </a:r>
          </a:p>
          <a:p>
            <a:pPr algn="l">
              <a:buFont typeface="Arial" panose="020B0604020202020204" pitchFamily="34" charset="0"/>
              <a:buChar char="•"/>
            </a:pPr>
            <a:r>
              <a:rPr lang="en-US" b="0" i="0" dirty="0">
                <a:solidFill>
                  <a:srgbClr val="333333"/>
                </a:solidFill>
                <a:effectLst/>
                <a:latin typeface="72"/>
              </a:rPr>
              <a:t>The senders and receivers of the message</a:t>
            </a:r>
          </a:p>
          <a:p>
            <a:pPr algn="l">
              <a:buFont typeface="Arial" panose="020B0604020202020204" pitchFamily="34" charset="0"/>
              <a:buChar char="•"/>
            </a:pPr>
            <a:r>
              <a:rPr lang="en-US" b="0" i="0" dirty="0">
                <a:solidFill>
                  <a:srgbClr val="333333"/>
                </a:solidFill>
                <a:effectLst/>
                <a:latin typeface="72"/>
              </a:rPr>
              <a:t>How the senders and receivers are connected to the tenant (adapters)</a:t>
            </a:r>
          </a:p>
          <a:p>
            <a:pPr algn="l">
              <a:buFont typeface="Arial" panose="020B0604020202020204" pitchFamily="34" charset="0"/>
              <a:buChar char="•"/>
            </a:pPr>
            <a:r>
              <a:rPr lang="en-US" b="0" i="0" dirty="0">
                <a:solidFill>
                  <a:srgbClr val="333333"/>
                </a:solidFill>
                <a:effectLst/>
                <a:latin typeface="72"/>
              </a:rPr>
              <a:t>The steps that define the message processing</a:t>
            </a:r>
          </a:p>
          <a:p>
            <a:pPr algn="l"/>
            <a:r>
              <a:rPr lang="en-US" b="0" i="0" dirty="0">
                <a:solidFill>
                  <a:srgbClr val="333333"/>
                </a:solidFill>
                <a:effectLst/>
                <a:latin typeface="72"/>
              </a:rPr>
              <a:t>The following figure provides a simplified and generalized representation of an integration flow.</a:t>
            </a:r>
          </a:p>
          <a:p>
            <a:endParaRPr lang="en-IN" dirty="0"/>
          </a:p>
        </p:txBody>
      </p:sp>
    </p:spTree>
    <p:extLst>
      <p:ext uri="{BB962C8B-B14F-4D97-AF65-F5344CB8AC3E}">
        <p14:creationId xmlns:p14="http://schemas.microsoft.com/office/powerpoint/2010/main" val="40320028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CC31-DC90-4CE0-8DD4-891A066D587D}"/>
              </a:ext>
            </a:extLst>
          </p:cNvPr>
          <p:cNvSpPr>
            <a:spLocks noGrp="1"/>
          </p:cNvSpPr>
          <p:nvPr>
            <p:ph type="title"/>
          </p:nvPr>
        </p:nvSpPr>
        <p:spPr/>
        <p:txBody>
          <a:bodyPr/>
          <a:lstStyle/>
          <a:p>
            <a:endParaRPr lang="en-IN"/>
          </a:p>
        </p:txBody>
      </p:sp>
      <p:pic>
        <p:nvPicPr>
          <p:cNvPr id="8194" name="Picture 2">
            <a:extLst>
              <a:ext uri="{FF2B5EF4-FFF2-40B4-BE49-F238E27FC236}">
                <a16:creationId xmlns:a16="http://schemas.microsoft.com/office/drawing/2014/main" id="{0B80F80B-EFCA-4693-95F4-D51FA8CA41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28986" y="1825625"/>
            <a:ext cx="913402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85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596A-3D7E-4CD8-B0C1-7BB79A8D56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756BFB-4312-476F-BFE9-A839721A6981}"/>
              </a:ext>
            </a:extLst>
          </p:cNvPr>
          <p:cNvSpPr>
            <a:spLocks noGrp="1"/>
          </p:cNvSpPr>
          <p:nvPr>
            <p:ph idx="1"/>
          </p:nvPr>
        </p:nvSpPr>
        <p:spPr/>
        <p:txBody>
          <a:bodyPr/>
          <a:lstStyle/>
          <a:p>
            <a:pPr algn="l"/>
            <a:r>
              <a:rPr lang="en-US" b="1" i="0" dirty="0">
                <a:solidFill>
                  <a:srgbClr val="333333"/>
                </a:solidFill>
                <a:effectLst/>
                <a:latin typeface="72"/>
              </a:rPr>
              <a:t>Senders and Receivers</a:t>
            </a:r>
          </a:p>
          <a:p>
            <a:pPr algn="l"/>
            <a:r>
              <a:rPr lang="en-US" b="0" i="0" dirty="0">
                <a:solidFill>
                  <a:srgbClr val="333333"/>
                </a:solidFill>
                <a:effectLst/>
                <a:latin typeface="72"/>
              </a:rPr>
              <a:t>You define a participant of an integration scenario as a </a:t>
            </a:r>
            <a:r>
              <a:rPr lang="en-US" b="1" i="0" dirty="0">
                <a:solidFill>
                  <a:srgbClr val="333333"/>
                </a:solidFill>
                <a:effectLst/>
                <a:latin typeface="72"/>
              </a:rPr>
              <a:t>sender</a:t>
            </a:r>
            <a:r>
              <a:rPr lang="en-US" b="0" i="0" dirty="0">
                <a:solidFill>
                  <a:srgbClr val="333333"/>
                </a:solidFill>
                <a:effectLst/>
                <a:latin typeface="72"/>
              </a:rPr>
              <a:t> or </a:t>
            </a:r>
            <a:r>
              <a:rPr lang="en-US" b="1" i="0" dirty="0">
                <a:solidFill>
                  <a:srgbClr val="333333"/>
                </a:solidFill>
                <a:effectLst/>
                <a:latin typeface="72"/>
              </a:rPr>
              <a:t>receiver</a:t>
            </a:r>
            <a:r>
              <a:rPr lang="en-US" b="0" i="0" dirty="0">
                <a:solidFill>
                  <a:srgbClr val="333333"/>
                </a:solidFill>
                <a:effectLst/>
                <a:latin typeface="72"/>
              </a:rPr>
              <a:t>. The senders and receivers typically represent the customer systems that are connected to the tenant and exchange messages with each other.</a:t>
            </a:r>
          </a:p>
          <a:p>
            <a:pPr algn="l"/>
            <a:r>
              <a:rPr lang="en-US" b="1" i="0" dirty="0">
                <a:solidFill>
                  <a:srgbClr val="333333"/>
                </a:solidFill>
                <a:effectLst/>
                <a:latin typeface="72"/>
              </a:rPr>
              <a:t>Connectivity (Adapters)</a:t>
            </a:r>
          </a:p>
          <a:p>
            <a:pPr algn="l"/>
            <a:r>
              <a:rPr lang="en-US" b="0" i="0" dirty="0">
                <a:solidFill>
                  <a:srgbClr val="333333"/>
                </a:solidFill>
                <a:effectLst/>
                <a:latin typeface="72"/>
              </a:rPr>
              <a:t>An integration flow </a:t>
            </a:r>
            <a:r>
              <a:rPr lang="en-US" b="1" i="0" dirty="0">
                <a:solidFill>
                  <a:srgbClr val="333333"/>
                </a:solidFill>
                <a:effectLst/>
                <a:latin typeface="72"/>
              </a:rPr>
              <a:t>channel</a:t>
            </a:r>
            <a:r>
              <a:rPr lang="en-US" b="0" i="0" dirty="0">
                <a:solidFill>
                  <a:srgbClr val="333333"/>
                </a:solidFill>
                <a:effectLst/>
                <a:latin typeface="72"/>
              </a:rPr>
              <a:t> allows you to specify which technical protocols should be used to connect a sender or a receiver to the tenant.</a:t>
            </a:r>
          </a:p>
          <a:p>
            <a:endParaRPr lang="en-IN" dirty="0"/>
          </a:p>
        </p:txBody>
      </p:sp>
    </p:spTree>
    <p:extLst>
      <p:ext uri="{BB962C8B-B14F-4D97-AF65-F5344CB8AC3E}">
        <p14:creationId xmlns:p14="http://schemas.microsoft.com/office/powerpoint/2010/main" val="32504427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F2CF-47D4-4F42-B481-9C29A7D85A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4788B2-CE6A-45DE-AB67-627D198FB466}"/>
              </a:ext>
            </a:extLst>
          </p:cNvPr>
          <p:cNvSpPr>
            <a:spLocks noGrp="1"/>
          </p:cNvSpPr>
          <p:nvPr>
            <p:ph idx="1"/>
          </p:nvPr>
        </p:nvSpPr>
        <p:spPr/>
        <p:txBody>
          <a:bodyPr/>
          <a:lstStyle/>
          <a:p>
            <a:pPr algn="l"/>
            <a:r>
              <a:rPr lang="en-US" b="1" i="0" dirty="0">
                <a:solidFill>
                  <a:srgbClr val="333333"/>
                </a:solidFill>
                <a:effectLst/>
                <a:latin typeface="72"/>
              </a:rPr>
              <a:t>Message Processing (Steps)</a:t>
            </a:r>
          </a:p>
          <a:p>
            <a:pPr algn="l"/>
            <a:r>
              <a:rPr lang="en-US" b="0" i="0" dirty="0">
                <a:solidFill>
                  <a:srgbClr val="333333"/>
                </a:solidFill>
                <a:effectLst/>
                <a:latin typeface="72"/>
              </a:rPr>
              <a:t>You use integration flow steps to specify what should happen to a message during processing. Various step types support the wide range of </a:t>
            </a:r>
            <a:r>
              <a:rPr lang="en-US" b="1" i="0" dirty="0">
                <a:solidFill>
                  <a:srgbClr val="333333"/>
                </a:solidFill>
                <a:effectLst/>
                <a:latin typeface="72"/>
              </a:rPr>
              <a:t>integration capabilities</a:t>
            </a:r>
            <a:r>
              <a:rPr lang="en-US" b="0" i="0" dirty="0">
                <a:solidFill>
                  <a:srgbClr val="333333"/>
                </a:solidFill>
                <a:effectLst/>
                <a:latin typeface="72"/>
              </a:rPr>
              <a:t> of the Cloud-based integration platform.</a:t>
            </a:r>
          </a:p>
          <a:p>
            <a:pPr algn="l"/>
            <a:r>
              <a:rPr lang="en-US" b="1" i="0" dirty="0">
                <a:solidFill>
                  <a:srgbClr val="333333"/>
                </a:solidFill>
                <a:effectLst/>
                <a:latin typeface="72"/>
              </a:rPr>
              <a:t>Message Flows</a:t>
            </a:r>
          </a:p>
          <a:p>
            <a:pPr algn="l"/>
            <a:r>
              <a:rPr lang="en-US" b="0" i="0" dirty="0">
                <a:solidFill>
                  <a:srgbClr val="333333"/>
                </a:solidFill>
                <a:effectLst/>
                <a:latin typeface="72"/>
              </a:rPr>
              <a:t>You use message flows to connect various integration flow elements.</a:t>
            </a:r>
          </a:p>
          <a:p>
            <a:endParaRPr lang="en-IN" dirty="0"/>
          </a:p>
        </p:txBody>
      </p:sp>
    </p:spTree>
    <p:extLst>
      <p:ext uri="{BB962C8B-B14F-4D97-AF65-F5344CB8AC3E}">
        <p14:creationId xmlns:p14="http://schemas.microsoft.com/office/powerpoint/2010/main" val="2089928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AB9-7A1D-4E1D-9CE3-76A79313D0C9}"/>
              </a:ext>
            </a:extLst>
          </p:cNvPr>
          <p:cNvSpPr>
            <a:spLocks noGrp="1"/>
          </p:cNvSpPr>
          <p:nvPr>
            <p:ph type="title"/>
          </p:nvPr>
        </p:nvSpPr>
        <p:spPr/>
        <p:txBody>
          <a:bodyPr>
            <a:normAutofit fontScale="90000"/>
          </a:bodyPr>
          <a:lstStyle/>
          <a:p>
            <a:r>
              <a:rPr lang="en-US" b="0" dirty="0">
                <a:effectLst/>
              </a:rPr>
              <a:t>Updating your Existing Integration Flow</a:t>
            </a:r>
            <a:br>
              <a:rPr lang="en-US" b="0" dirty="0">
                <a:effectLst/>
              </a:rPr>
            </a:br>
            <a:br>
              <a:rPr lang="en-US" dirty="0">
                <a:effectLst/>
              </a:rPr>
            </a:br>
            <a:endParaRPr lang="en-IN" dirty="0"/>
          </a:p>
        </p:txBody>
      </p:sp>
      <p:sp>
        <p:nvSpPr>
          <p:cNvPr id="3" name="Content Placeholder 2">
            <a:extLst>
              <a:ext uri="{FF2B5EF4-FFF2-40B4-BE49-F238E27FC236}">
                <a16:creationId xmlns:a16="http://schemas.microsoft.com/office/drawing/2014/main" id="{D0D345BC-FAD7-44DC-8C05-F4B955D7F847}"/>
              </a:ext>
            </a:extLst>
          </p:cNvPr>
          <p:cNvSpPr>
            <a:spLocks noGrp="1"/>
          </p:cNvSpPr>
          <p:nvPr>
            <p:ph idx="1"/>
          </p:nvPr>
        </p:nvSpPr>
        <p:spPr/>
        <p:txBody>
          <a:bodyPr>
            <a:normAutofit lnSpcReduction="10000"/>
          </a:bodyPr>
          <a:lstStyle/>
          <a:p>
            <a:pPr algn="l"/>
            <a:r>
              <a:rPr lang="en-US" b="0" i="0" dirty="0">
                <a:solidFill>
                  <a:srgbClr val="333333"/>
                </a:solidFill>
                <a:effectLst/>
                <a:latin typeface="72"/>
              </a:rPr>
              <a:t>Some new features might not be available for your current integration flow due to the following reason:</a:t>
            </a:r>
          </a:p>
          <a:p>
            <a:pPr algn="l"/>
            <a:r>
              <a:rPr lang="en-US" b="0" i="0" dirty="0">
                <a:solidFill>
                  <a:srgbClr val="333333"/>
                </a:solidFill>
                <a:effectLst/>
                <a:latin typeface="72"/>
              </a:rPr>
              <a:t>A feature for a particular adapter or step was released after you created the corresponding shape in your integration flow.</a:t>
            </a:r>
          </a:p>
          <a:p>
            <a:pPr algn="l"/>
            <a:r>
              <a:rPr lang="en-US" b="0" i="0" dirty="0">
                <a:solidFill>
                  <a:srgbClr val="333333"/>
                </a:solidFill>
                <a:effectLst/>
                <a:latin typeface="72"/>
              </a:rPr>
              <a:t>You have the following options:</a:t>
            </a:r>
          </a:p>
          <a:p>
            <a:pPr algn="l">
              <a:buFont typeface="Arial" panose="020B0604020202020204" pitchFamily="34" charset="0"/>
              <a:buChar char="•"/>
            </a:pPr>
            <a:r>
              <a:rPr lang="en-US" b="0" i="0" dirty="0">
                <a:solidFill>
                  <a:srgbClr val="333333"/>
                </a:solidFill>
                <a:effectLst/>
                <a:latin typeface="72"/>
              </a:rPr>
              <a:t>You can continue using the older version of the integration flow shape (adapter or step).</a:t>
            </a:r>
          </a:p>
          <a:p>
            <a:pPr algn="l">
              <a:buFont typeface="Arial" panose="020B0604020202020204" pitchFamily="34" charset="0"/>
              <a:buChar char="•"/>
            </a:pPr>
            <a:r>
              <a:rPr lang="en-US" b="0" i="0" dirty="0">
                <a:solidFill>
                  <a:srgbClr val="333333"/>
                </a:solidFill>
                <a:effectLst/>
                <a:latin typeface="72"/>
              </a:rPr>
              <a:t>You can use the new integration flow shape (adapter or step).</a:t>
            </a:r>
          </a:p>
          <a:p>
            <a:pPr algn="l">
              <a:buFont typeface="Arial" panose="020B0604020202020204" pitchFamily="34" charset="0"/>
              <a:buChar char="•"/>
            </a:pPr>
            <a:r>
              <a:rPr lang="en-US" b="0" i="0" dirty="0">
                <a:solidFill>
                  <a:srgbClr val="333333"/>
                </a:solidFill>
                <a:effectLst/>
                <a:latin typeface="72"/>
              </a:rPr>
              <a:t>To do this, you first have to delete the old flow step or channel and then create it again.</a:t>
            </a:r>
          </a:p>
          <a:p>
            <a:endParaRPr lang="en-IN" dirty="0"/>
          </a:p>
        </p:txBody>
      </p:sp>
    </p:spTree>
    <p:extLst>
      <p:ext uri="{BB962C8B-B14F-4D97-AF65-F5344CB8AC3E}">
        <p14:creationId xmlns:p14="http://schemas.microsoft.com/office/powerpoint/2010/main" val="9833310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76AA-D081-418C-ABBA-4A70AAA45C9A}"/>
              </a:ext>
            </a:extLst>
          </p:cNvPr>
          <p:cNvSpPr>
            <a:spLocks noGrp="1"/>
          </p:cNvSpPr>
          <p:nvPr>
            <p:ph type="title"/>
          </p:nvPr>
        </p:nvSpPr>
        <p:spPr/>
        <p:txBody>
          <a:bodyPr>
            <a:normAutofit fontScale="90000"/>
          </a:bodyPr>
          <a:lstStyle/>
          <a:p>
            <a:r>
              <a:rPr lang="en-US" b="0" i="0" dirty="0">
                <a:solidFill>
                  <a:srgbClr val="333333"/>
                </a:solidFill>
                <a:effectLst/>
                <a:latin typeface="72"/>
              </a:rPr>
              <a:t>Adapting Standard Integration Content to Your Requirements</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3F1465D-1385-4B4A-BFC7-202CFE291DE8}"/>
              </a:ext>
            </a:extLst>
          </p:cNvPr>
          <p:cNvSpPr>
            <a:spLocks noGrp="1"/>
          </p:cNvSpPr>
          <p:nvPr>
            <p:ph idx="1"/>
          </p:nvPr>
        </p:nvSpPr>
        <p:spPr/>
        <p:txBody>
          <a:bodyPr/>
          <a:lstStyle/>
          <a:p>
            <a:pPr algn="l"/>
            <a:r>
              <a:rPr lang="en-US" b="0" i="0" dirty="0">
                <a:solidFill>
                  <a:srgbClr val="333333"/>
                </a:solidFill>
                <a:effectLst/>
                <a:latin typeface="72"/>
              </a:rPr>
              <a:t>When you use standard (predefined) integration content published on SAP API Business Hub, there are two different ways how to adapt such content to meet the requirements of your concrete business scenario.</a:t>
            </a:r>
          </a:p>
          <a:p>
            <a:pPr algn="l">
              <a:buFont typeface="Arial" panose="020B0604020202020204" pitchFamily="34" charset="0"/>
              <a:buChar char="•"/>
            </a:pPr>
            <a:r>
              <a:rPr lang="en-US" b="0" i="0" dirty="0">
                <a:solidFill>
                  <a:srgbClr val="333333"/>
                </a:solidFill>
                <a:effectLst/>
                <a:latin typeface="72"/>
              </a:rPr>
              <a:t>Modifying/editing the standard integration flow</a:t>
            </a:r>
          </a:p>
          <a:p>
            <a:pPr algn="l">
              <a:buFont typeface="Arial" panose="020B0604020202020204" pitchFamily="34" charset="0"/>
              <a:buChar char="•"/>
            </a:pPr>
            <a:r>
              <a:rPr lang="en-US" b="0" i="0" dirty="0">
                <a:solidFill>
                  <a:srgbClr val="333333"/>
                </a:solidFill>
                <a:effectLst/>
                <a:latin typeface="72"/>
              </a:rPr>
              <a:t>Configuring externalized integration flow parameters</a:t>
            </a:r>
          </a:p>
          <a:p>
            <a:endParaRPr lang="en-IN" dirty="0"/>
          </a:p>
        </p:txBody>
      </p:sp>
    </p:spTree>
    <p:extLst>
      <p:ext uri="{BB962C8B-B14F-4D97-AF65-F5344CB8AC3E}">
        <p14:creationId xmlns:p14="http://schemas.microsoft.com/office/powerpoint/2010/main" val="15360094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B7B9-C4C6-4151-9BA3-C8D72C5AE220}"/>
              </a:ext>
            </a:extLst>
          </p:cNvPr>
          <p:cNvSpPr>
            <a:spLocks noGrp="1"/>
          </p:cNvSpPr>
          <p:nvPr>
            <p:ph type="title"/>
          </p:nvPr>
        </p:nvSpPr>
        <p:spPr/>
        <p:txBody>
          <a:bodyPr>
            <a:normAutofit fontScale="90000"/>
          </a:bodyPr>
          <a:lstStyle/>
          <a:p>
            <a:r>
              <a:rPr lang="en-US" b="1" i="0" dirty="0">
                <a:solidFill>
                  <a:srgbClr val="333333"/>
                </a:solidFill>
                <a:effectLst/>
                <a:latin typeface="72"/>
              </a:rPr>
              <a:t>Modifying/Editing the Standard Integration Flow</a:t>
            </a:r>
            <a:br>
              <a:rPr lang="en-US"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8C1AF89F-0A1B-454C-931B-BCBDD879301A}"/>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72"/>
              </a:rPr>
              <a:t>Using this option, you modify the integration flow in </a:t>
            </a:r>
            <a:r>
              <a:rPr lang="en-US" b="1" i="0" dirty="0">
                <a:solidFill>
                  <a:srgbClr val="333333"/>
                </a:solidFill>
                <a:effectLst/>
                <a:latin typeface="72"/>
              </a:rPr>
              <a:t>Edit</a:t>
            </a:r>
            <a:r>
              <a:rPr lang="en-US" b="0" i="0" dirty="0">
                <a:solidFill>
                  <a:srgbClr val="333333"/>
                </a:solidFill>
                <a:effectLst/>
                <a:latin typeface="72"/>
              </a:rPr>
              <a:t> mode and change its design, for example, by adding new integration flow steps or channels. Modifying an integration flow this way allows you also to change parameter values predefined in the integration flow model.</a:t>
            </a:r>
          </a:p>
          <a:p>
            <a:pPr algn="l"/>
            <a:r>
              <a:rPr lang="en-US" b="0" i="0" dirty="0">
                <a:solidFill>
                  <a:srgbClr val="333333"/>
                </a:solidFill>
                <a:effectLst/>
                <a:latin typeface="72"/>
              </a:rPr>
              <a:t>However, be aware of the fact that when using this option you can run into conflicts when SAP provides an update of the associated integration package. Note that as soon as you've modified a predefined integration flow, you don’t get any further updates to it when SAP provides an update of the related integration package. Furthermore, if you copy an </a:t>
            </a:r>
            <a:r>
              <a:rPr lang="en-US" b="1" i="0" dirty="0">
                <a:solidFill>
                  <a:srgbClr val="333333"/>
                </a:solidFill>
                <a:effectLst/>
                <a:latin typeface="72"/>
              </a:rPr>
              <a:t>updated</a:t>
            </a:r>
            <a:r>
              <a:rPr lang="en-US" b="0" i="0" dirty="0">
                <a:solidFill>
                  <a:srgbClr val="333333"/>
                </a:solidFill>
                <a:effectLst/>
                <a:latin typeface="72"/>
              </a:rPr>
              <a:t> standard integration package from SAP API Business Hub to the </a:t>
            </a:r>
            <a:r>
              <a:rPr lang="en-US" b="1" i="0" dirty="0">
                <a:solidFill>
                  <a:srgbClr val="333333"/>
                </a:solidFill>
                <a:effectLst/>
                <a:latin typeface="72"/>
              </a:rPr>
              <a:t>Design</a:t>
            </a:r>
            <a:r>
              <a:rPr lang="en-US" b="0" i="0" dirty="0">
                <a:solidFill>
                  <a:srgbClr val="333333"/>
                </a:solidFill>
                <a:effectLst/>
                <a:latin typeface="72"/>
              </a:rPr>
              <a:t> workspace of your tenant, you overwrite all changes that you have made to that package before this action.</a:t>
            </a:r>
          </a:p>
          <a:p>
            <a:endParaRPr lang="en-IN" dirty="0"/>
          </a:p>
        </p:txBody>
      </p:sp>
    </p:spTree>
    <p:extLst>
      <p:ext uri="{BB962C8B-B14F-4D97-AF65-F5344CB8AC3E}">
        <p14:creationId xmlns:p14="http://schemas.microsoft.com/office/powerpoint/2010/main" val="39108425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35B2-B428-42CF-8CE2-41C99A3F6958}"/>
              </a:ext>
            </a:extLst>
          </p:cNvPr>
          <p:cNvSpPr>
            <a:spLocks noGrp="1"/>
          </p:cNvSpPr>
          <p:nvPr>
            <p:ph type="title"/>
          </p:nvPr>
        </p:nvSpPr>
        <p:spPr/>
        <p:txBody>
          <a:bodyPr>
            <a:normAutofit fontScale="90000"/>
          </a:bodyPr>
          <a:lstStyle/>
          <a:p>
            <a:r>
              <a:rPr lang="en-US" b="1" i="0" dirty="0">
                <a:solidFill>
                  <a:srgbClr val="333333"/>
                </a:solidFill>
                <a:effectLst/>
                <a:latin typeface="72"/>
              </a:rPr>
              <a:t>Configuring Externalized Integration Flow Parameters</a:t>
            </a:r>
            <a:br>
              <a:rPr lang="en-US" b="1" i="0" dirty="0">
                <a:solidFill>
                  <a:srgbClr val="333333"/>
                </a:solidFill>
                <a:effectLst/>
                <a:latin typeface="72"/>
              </a:rPr>
            </a:br>
            <a:br>
              <a:rPr lang="en-US" dirty="0"/>
            </a:br>
            <a:endParaRPr lang="en-IN" dirty="0"/>
          </a:p>
        </p:txBody>
      </p:sp>
      <p:sp>
        <p:nvSpPr>
          <p:cNvPr id="3" name="Content Placeholder 2">
            <a:extLst>
              <a:ext uri="{FF2B5EF4-FFF2-40B4-BE49-F238E27FC236}">
                <a16:creationId xmlns:a16="http://schemas.microsoft.com/office/drawing/2014/main" id="{43364D00-20EA-4CAE-B5C1-31AF0353622A}"/>
              </a:ext>
            </a:extLst>
          </p:cNvPr>
          <p:cNvSpPr>
            <a:spLocks noGrp="1"/>
          </p:cNvSpPr>
          <p:nvPr>
            <p:ph idx="1"/>
          </p:nvPr>
        </p:nvSpPr>
        <p:spPr/>
        <p:txBody>
          <a:bodyPr>
            <a:normAutofit fontScale="85000" lnSpcReduction="10000"/>
          </a:bodyPr>
          <a:lstStyle/>
          <a:p>
            <a:pPr algn="l"/>
            <a:r>
              <a:rPr lang="en-US" b="0" i="0" dirty="0">
                <a:solidFill>
                  <a:srgbClr val="333333"/>
                </a:solidFill>
                <a:effectLst/>
                <a:latin typeface="72"/>
              </a:rPr>
              <a:t>When you use a predefined integration flow, it’s likely that certain parameters are defined as </a:t>
            </a:r>
            <a:r>
              <a:rPr lang="en-US" b="0" i="1" dirty="0">
                <a:solidFill>
                  <a:srgbClr val="333333"/>
                </a:solidFill>
                <a:effectLst/>
                <a:latin typeface="72"/>
              </a:rPr>
              <a:t>externalized parameters</a:t>
            </a:r>
            <a:r>
              <a:rPr lang="en-US" b="0" i="0" dirty="0">
                <a:solidFill>
                  <a:srgbClr val="333333"/>
                </a:solidFill>
                <a:effectLst/>
                <a:latin typeface="72"/>
              </a:rPr>
              <a:t>. When having copied an integration package from SAP API Business Hub to the </a:t>
            </a:r>
            <a:r>
              <a:rPr lang="en-US" b="1" i="0" dirty="0">
                <a:solidFill>
                  <a:srgbClr val="333333"/>
                </a:solidFill>
                <a:effectLst/>
                <a:latin typeface="72"/>
              </a:rPr>
              <a:t>Design</a:t>
            </a:r>
            <a:r>
              <a:rPr lang="en-US" b="0" i="0" dirty="0">
                <a:solidFill>
                  <a:srgbClr val="333333"/>
                </a:solidFill>
                <a:effectLst/>
                <a:latin typeface="72"/>
              </a:rPr>
              <a:t> workspace of your tenant, you have the option to configure the values of externalized integration flow parameters. Choosing this option allows you to adapt the integration flow without the need to modify the integration flow model in </a:t>
            </a:r>
            <a:r>
              <a:rPr lang="en-US" b="1" i="0" dirty="0">
                <a:solidFill>
                  <a:srgbClr val="333333"/>
                </a:solidFill>
                <a:effectLst/>
                <a:latin typeface="72"/>
              </a:rPr>
              <a:t>Edit</a:t>
            </a:r>
            <a:r>
              <a:rPr lang="en-US" b="0" i="0" dirty="0">
                <a:solidFill>
                  <a:srgbClr val="333333"/>
                </a:solidFill>
                <a:effectLst/>
                <a:latin typeface="72"/>
              </a:rPr>
              <a:t> mode.</a:t>
            </a:r>
          </a:p>
          <a:p>
            <a:pPr algn="l"/>
            <a:r>
              <a:rPr lang="en-US" b="0" i="0" dirty="0">
                <a:solidFill>
                  <a:srgbClr val="333333"/>
                </a:solidFill>
                <a:effectLst/>
                <a:latin typeface="72"/>
              </a:rPr>
              <a:t>Typically, the integration developer who provides the standard integration flow has externalized parameters such like, for example, address parameters of adapters. Such parameters typically can't be foreseen by the provider of the standard integration package. The reason is that the values of such parameters depend on the concrete environment and system landscape where the integration flow is finally to be deployed. To enable the integration flow to run in a dedicated environment, such parameters anyway need to be adapted by the consumer of the standard integration package</a:t>
            </a:r>
          </a:p>
          <a:p>
            <a:endParaRPr lang="en-IN" dirty="0"/>
          </a:p>
        </p:txBody>
      </p:sp>
    </p:spTree>
    <p:extLst>
      <p:ext uri="{BB962C8B-B14F-4D97-AF65-F5344CB8AC3E}">
        <p14:creationId xmlns:p14="http://schemas.microsoft.com/office/powerpoint/2010/main" val="31591669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664-3125-40AB-A79C-A5B403939801}"/>
              </a:ext>
            </a:extLst>
          </p:cNvPr>
          <p:cNvSpPr>
            <a:spLocks noGrp="1"/>
          </p:cNvSpPr>
          <p:nvPr>
            <p:ph type="title"/>
          </p:nvPr>
        </p:nvSpPr>
        <p:spPr/>
        <p:txBody>
          <a:bodyPr>
            <a:normAutofit fontScale="90000"/>
          </a:bodyPr>
          <a:lstStyle/>
          <a:p>
            <a:r>
              <a:rPr lang="en-IN" b="0" i="0" dirty="0">
                <a:solidFill>
                  <a:srgbClr val="333333"/>
                </a:solidFill>
                <a:effectLst/>
                <a:latin typeface="72"/>
              </a:rPr>
              <a:t>Versioning of Artifacts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ECFD276-0364-4BD0-AA3E-A470DC5CBA3B}"/>
              </a:ext>
            </a:extLst>
          </p:cNvPr>
          <p:cNvSpPr>
            <a:spLocks noGrp="1"/>
          </p:cNvSpPr>
          <p:nvPr>
            <p:ph idx="1"/>
          </p:nvPr>
        </p:nvSpPr>
        <p:spPr/>
        <p:txBody>
          <a:bodyPr>
            <a:normAutofit lnSpcReduction="10000"/>
          </a:bodyPr>
          <a:lstStyle/>
          <a:p>
            <a:pPr algn="l"/>
            <a:r>
              <a:rPr lang="en-US" b="0" i="0" dirty="0">
                <a:solidFill>
                  <a:srgbClr val="333333"/>
                </a:solidFill>
                <a:effectLst/>
                <a:latin typeface="72"/>
              </a:rPr>
              <a:t>Cloud Integration offers an easy version management capability for your integration artifacts.</a:t>
            </a:r>
          </a:p>
          <a:p>
            <a:pPr algn="l"/>
            <a:r>
              <a:rPr lang="en-US" b="0" i="0" dirty="0">
                <a:solidFill>
                  <a:srgbClr val="333333"/>
                </a:solidFill>
                <a:effectLst/>
                <a:latin typeface="72"/>
              </a:rPr>
              <a:t>You can version both the integration package and its artifacts and documents.</a:t>
            </a:r>
          </a:p>
          <a:p>
            <a:pPr algn="l"/>
            <a:r>
              <a:rPr lang="en-US" b="0" i="0" dirty="0">
                <a:solidFill>
                  <a:srgbClr val="333333"/>
                </a:solidFill>
                <a:effectLst/>
                <a:latin typeface="72"/>
              </a:rPr>
              <a:t>When editing an artifact, you can either choose </a:t>
            </a:r>
            <a:r>
              <a:rPr lang="en-US" b="1" i="0" dirty="0">
                <a:solidFill>
                  <a:srgbClr val="333333"/>
                </a:solidFill>
                <a:effectLst/>
                <a:latin typeface="72"/>
              </a:rPr>
              <a:t>Save as Version</a:t>
            </a:r>
            <a:r>
              <a:rPr lang="en-US" b="0" i="0" dirty="0">
                <a:solidFill>
                  <a:srgbClr val="333333"/>
                </a:solidFill>
                <a:effectLst/>
                <a:latin typeface="72"/>
              </a:rPr>
              <a:t> to save your changes. Choose </a:t>
            </a:r>
            <a:r>
              <a:rPr lang="en-US" b="1" i="0" dirty="0">
                <a:solidFill>
                  <a:srgbClr val="333333"/>
                </a:solidFill>
                <a:effectLst/>
                <a:latin typeface="72"/>
              </a:rPr>
              <a:t>Save</a:t>
            </a:r>
            <a:r>
              <a:rPr lang="en-US" b="0" i="0" dirty="0">
                <a:solidFill>
                  <a:srgbClr val="333333"/>
                </a:solidFill>
                <a:effectLst/>
                <a:latin typeface="72"/>
              </a:rPr>
              <a:t> to save your artifact as </a:t>
            </a:r>
            <a:r>
              <a:rPr lang="en-US" b="1" i="0" dirty="0">
                <a:solidFill>
                  <a:srgbClr val="333333"/>
                </a:solidFill>
                <a:effectLst/>
                <a:latin typeface="72"/>
              </a:rPr>
              <a:t>Draft</a:t>
            </a:r>
            <a:r>
              <a:rPr lang="en-US" b="0" i="0" dirty="0">
                <a:solidFill>
                  <a:srgbClr val="333333"/>
                </a:solidFill>
                <a:effectLst/>
                <a:latin typeface="72"/>
              </a:rPr>
              <a:t> version. Choose </a:t>
            </a:r>
            <a:r>
              <a:rPr lang="en-US" b="1" i="0" dirty="0">
                <a:solidFill>
                  <a:srgbClr val="333333"/>
                </a:solidFill>
                <a:effectLst/>
                <a:latin typeface="72"/>
              </a:rPr>
              <a:t>Save as Version</a:t>
            </a:r>
            <a:r>
              <a:rPr lang="en-US" b="0" i="0" dirty="0">
                <a:solidFill>
                  <a:srgbClr val="333333"/>
                </a:solidFill>
                <a:effectLst/>
                <a:latin typeface="72"/>
              </a:rPr>
              <a:t> to create a new version of the artifact. In this case, you can specify the version in the upcoming </a:t>
            </a:r>
            <a:r>
              <a:rPr lang="en-US" b="1" i="0" dirty="0">
                <a:solidFill>
                  <a:srgbClr val="333333"/>
                </a:solidFill>
                <a:effectLst/>
                <a:latin typeface="72"/>
              </a:rPr>
              <a:t>Version Information</a:t>
            </a:r>
            <a:r>
              <a:rPr lang="en-US" b="0" i="0" dirty="0">
                <a:solidFill>
                  <a:srgbClr val="333333"/>
                </a:solidFill>
                <a:effectLst/>
                <a:latin typeface="72"/>
              </a:rPr>
              <a:t> dialog. In the </a:t>
            </a:r>
            <a:r>
              <a:rPr lang="en-US" b="1" i="0" dirty="0">
                <a:solidFill>
                  <a:srgbClr val="333333"/>
                </a:solidFill>
                <a:effectLst/>
                <a:latin typeface="72"/>
              </a:rPr>
              <a:t>Comment</a:t>
            </a:r>
            <a:r>
              <a:rPr lang="en-US" b="0" i="0" dirty="0">
                <a:solidFill>
                  <a:srgbClr val="333333"/>
                </a:solidFill>
                <a:effectLst/>
                <a:latin typeface="72"/>
              </a:rPr>
              <a:t> section, you can add additional information specific to the artifact for later reference. This helps you determine the purpose of each </a:t>
            </a:r>
            <a:r>
              <a:rPr lang="en-US" b="0" i="0" dirty="0" err="1">
                <a:solidFill>
                  <a:srgbClr val="333333"/>
                </a:solidFill>
                <a:effectLst/>
                <a:latin typeface="72"/>
              </a:rPr>
              <a:t>versio</a:t>
            </a:r>
            <a:endParaRPr lang="en-US" b="0" i="0" dirty="0">
              <a:solidFill>
                <a:srgbClr val="333333"/>
              </a:solidFill>
              <a:effectLst/>
              <a:latin typeface="72"/>
            </a:endParaRPr>
          </a:p>
          <a:p>
            <a:endParaRPr lang="en-IN" dirty="0"/>
          </a:p>
        </p:txBody>
      </p:sp>
    </p:spTree>
    <p:extLst>
      <p:ext uri="{BB962C8B-B14F-4D97-AF65-F5344CB8AC3E}">
        <p14:creationId xmlns:p14="http://schemas.microsoft.com/office/powerpoint/2010/main" val="30408838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7EEB-2431-4C2E-826A-77EDB5F1CF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8BB625-7166-47A3-B2AF-991686E031BB}"/>
              </a:ext>
            </a:extLst>
          </p:cNvPr>
          <p:cNvSpPr>
            <a:spLocks noGrp="1"/>
          </p:cNvSpPr>
          <p:nvPr>
            <p:ph idx="1"/>
          </p:nvPr>
        </p:nvSpPr>
        <p:spPr/>
        <p:txBody>
          <a:bodyPr/>
          <a:lstStyle/>
          <a:p>
            <a:r>
              <a:rPr lang="en-US" dirty="0"/>
              <a:t>By default, artifact versions follow the versioning convention of &lt;major&gt;.&lt;minor&gt;.&lt;micro&gt;. Although Cloud Integration does not prevent you from maintaining any version number, it is recommended to follow this convention. In combination with a well-defined versioning policy, </a:t>
            </a:r>
          </a:p>
          <a:p>
            <a:r>
              <a:rPr lang="en-US" dirty="0" err="1"/>
              <a:t>thie</a:t>
            </a:r>
            <a:r>
              <a:rPr lang="en-US" dirty="0"/>
              <a:t> measure helps you to understand to which extent changes of the package or artifact were done.</a:t>
            </a:r>
            <a:endParaRPr lang="en-IN" dirty="0"/>
          </a:p>
        </p:txBody>
      </p:sp>
    </p:spTree>
    <p:extLst>
      <p:ext uri="{BB962C8B-B14F-4D97-AF65-F5344CB8AC3E}">
        <p14:creationId xmlns:p14="http://schemas.microsoft.com/office/powerpoint/2010/main" val="389595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CDD8E-CD69-4856-8796-83D1D3348D39}"/>
              </a:ext>
            </a:extLst>
          </p:cNvPr>
          <p:cNvSpPr>
            <a:spLocks noGrp="1"/>
          </p:cNvSpPr>
          <p:nvPr>
            <p:ph type="title"/>
          </p:nvPr>
        </p:nvSpPr>
        <p:spPr>
          <a:xfrm>
            <a:off x="841248" y="548640"/>
            <a:ext cx="3600860" cy="5431536"/>
          </a:xfrm>
        </p:spPr>
        <p:txBody>
          <a:bodyPr>
            <a:normAutofit/>
          </a:bodyPr>
          <a:lstStyle/>
          <a:p>
            <a:r>
              <a:rPr lang="en-IN" sz="5400"/>
              <a:t>Trail Account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7C95C3-824F-4850-A1C2-B5ACD8014097}"/>
              </a:ext>
            </a:extLst>
          </p:cNvPr>
          <p:cNvSpPr>
            <a:spLocks noGrp="1"/>
          </p:cNvSpPr>
          <p:nvPr>
            <p:ph idx="1"/>
          </p:nvPr>
        </p:nvSpPr>
        <p:spPr>
          <a:xfrm>
            <a:off x="5126418" y="552091"/>
            <a:ext cx="6224335" cy="5431536"/>
          </a:xfrm>
        </p:spPr>
        <p:txBody>
          <a:bodyPr anchor="ctr">
            <a:normAutofit/>
          </a:bodyPr>
          <a:lstStyle/>
          <a:p>
            <a:r>
              <a:rPr lang="en-IN" sz="2200">
                <a:latin typeface="Arial" panose="020B0604020202020204" pitchFamily="34" charset="0"/>
                <a:ea typeface="Calibri" panose="020F0502020204030204" pitchFamily="34" charset="0"/>
                <a:cs typeface="Times New Roman" panose="02020603050405020304" pitchFamily="18" charset="0"/>
              </a:rPr>
              <a:t>A </a:t>
            </a:r>
            <a:r>
              <a:rPr lang="en-IN" sz="2200" b="1">
                <a:latin typeface="Arial" panose="020B0604020202020204" pitchFamily="34" charset="0"/>
                <a:ea typeface="Calibri" panose="020F0502020204030204" pitchFamily="34" charset="0"/>
                <a:cs typeface="Times New Roman" panose="02020603050405020304" pitchFamily="18" charset="0"/>
              </a:rPr>
              <a:t>trial account</a:t>
            </a:r>
            <a:r>
              <a:rPr lang="en-IN" sz="2200">
                <a:latin typeface="Arial" panose="020B0604020202020204" pitchFamily="34" charset="0"/>
                <a:ea typeface="Calibri" panose="020F0502020204030204" pitchFamily="34" charset="0"/>
                <a:cs typeface="Times New Roman" panose="02020603050405020304" pitchFamily="18" charset="0"/>
              </a:rPr>
              <a:t> lets you try out SAP BTP for free for 365 days. Access is open to everyone. Trial accounts are intended for personal exploration, and not for production use or team development. They allow restricted use of the platform resources and services.</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37125681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7337-38BF-4B5C-A399-D7B56538550D}"/>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0D963A71-158A-4012-8EF7-261593EB23C4}"/>
              </a:ext>
            </a:extLst>
          </p:cNvPr>
          <p:cNvSpPr>
            <a:spLocks noGrp="1" noChangeArrowheads="1"/>
          </p:cNvSpPr>
          <p:nvPr>
            <p:ph idx="1"/>
          </p:nvPr>
        </p:nvSpPr>
        <p:spPr bwMode="auto">
          <a:xfrm>
            <a:off x="838201" y="1963881"/>
            <a:ext cx="9893969" cy="293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0"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800" b="1" dirty="0">
                <a:solidFill>
                  <a:srgbClr val="333333"/>
                </a:solidFill>
                <a:latin typeface="72"/>
              </a:rPr>
              <a:t>Example</a:t>
            </a:r>
            <a:endParaRPr lang="en-US" altLang="en-US" sz="1051" dirty="0"/>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add a new integration flow step to an existing integration flow, increase the micro version, for example, from version </a:t>
            </a:r>
            <a:r>
              <a:rPr lang="en-US" altLang="en-US" sz="1800" dirty="0">
                <a:solidFill>
                  <a:srgbClr val="333333"/>
                </a:solidFill>
                <a:latin typeface="Monaco"/>
              </a:rPr>
              <a:t>1.0.1</a:t>
            </a:r>
            <a:r>
              <a:rPr lang="en-US" altLang="en-US" sz="1800" dirty="0">
                <a:solidFill>
                  <a:srgbClr val="333333"/>
                </a:solidFill>
                <a:latin typeface="72"/>
              </a:rPr>
              <a:t> to </a:t>
            </a:r>
            <a:r>
              <a:rPr lang="en-US" altLang="en-US" sz="1800" dirty="0">
                <a:solidFill>
                  <a:srgbClr val="333333"/>
                </a:solidFill>
                <a:latin typeface="Monaco"/>
              </a:rPr>
              <a:t>1.0.2</a:t>
            </a:r>
            <a:r>
              <a:rPr lang="en-US" altLang="en-US" sz="1800" dirty="0">
                <a:solidFill>
                  <a:srgbClr val="333333"/>
                </a:solidFill>
                <a:latin typeface="72"/>
              </a:rPr>
              <a:t>.</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enhance an integration flow with a further integration process or an exception subprocess, increase the minor </a:t>
            </a:r>
            <a:r>
              <a:rPr lang="en-US" altLang="en-US" sz="1800" dirty="0" err="1">
                <a:solidFill>
                  <a:srgbClr val="333333"/>
                </a:solidFill>
                <a:latin typeface="72"/>
              </a:rPr>
              <a:t>version,for</a:t>
            </a:r>
            <a:r>
              <a:rPr lang="en-US" altLang="en-US" sz="1800" dirty="0">
                <a:solidFill>
                  <a:srgbClr val="333333"/>
                </a:solidFill>
                <a:latin typeface="72"/>
              </a:rPr>
              <a:t> example, from version </a:t>
            </a:r>
            <a:r>
              <a:rPr lang="en-US" altLang="en-US" sz="1800" dirty="0">
                <a:solidFill>
                  <a:srgbClr val="333333"/>
                </a:solidFill>
                <a:latin typeface="Monaco"/>
              </a:rPr>
              <a:t>1.0.1</a:t>
            </a:r>
            <a:r>
              <a:rPr lang="en-US" altLang="en-US" sz="1800" dirty="0">
                <a:solidFill>
                  <a:srgbClr val="333333"/>
                </a:solidFill>
                <a:latin typeface="72"/>
              </a:rPr>
              <a:t> to</a:t>
            </a:r>
            <a:r>
              <a:rPr lang="en-US" altLang="en-US" sz="1800" dirty="0">
                <a:solidFill>
                  <a:srgbClr val="333333"/>
                </a:solidFill>
                <a:latin typeface="Monaco"/>
              </a:rPr>
              <a:t> 1.1.0</a:t>
            </a:r>
            <a:r>
              <a:rPr lang="en-US" altLang="en-US" sz="1800" dirty="0">
                <a:solidFill>
                  <a:srgbClr val="333333"/>
                </a:solidFill>
                <a:latin typeface="72"/>
              </a:rPr>
              <a:t>.</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have updated an existing integration flow within an integration package, increase the micro version of the package.</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have added a new integration flow to an integration package, increase the minor version of the package.</a:t>
            </a:r>
          </a:p>
          <a:p>
            <a:pPr marL="0" indent="0" eaLnBrk="0" fontAlgn="base" hangingPunct="0">
              <a:lnSpc>
                <a:spcPct val="100000"/>
              </a:lnSpc>
              <a:spcBef>
                <a:spcPct val="0"/>
              </a:spcBef>
              <a:spcAft>
                <a:spcPct val="0"/>
              </a:spcAft>
              <a:buNone/>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25423747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436D-4AD8-4121-965D-9F7455AA3F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ADF0FF-4E9A-4BEA-AE1B-34FA2096B30E}"/>
              </a:ext>
            </a:extLst>
          </p:cNvPr>
          <p:cNvSpPr>
            <a:spLocks noGrp="1"/>
          </p:cNvSpPr>
          <p:nvPr>
            <p:ph idx="1"/>
          </p:nvPr>
        </p:nvSpPr>
        <p:spPr/>
        <p:txBody>
          <a:bodyPr/>
          <a:lstStyle/>
          <a:p>
            <a:r>
              <a:rPr lang="en-US" b="0" i="0" dirty="0">
                <a:solidFill>
                  <a:srgbClr val="333333"/>
                </a:solidFill>
                <a:effectLst/>
                <a:latin typeface="72"/>
              </a:rPr>
              <a:t>By default, you only see the latest version of the artifact in the integration package. However, the older versions of the artifact are available for you in the backend. If you want to switch to a different version of that artifact, you can do that by selecting the version and choosing the </a:t>
            </a:r>
            <a:r>
              <a:rPr lang="en-US" b="0" i="0" dirty="0">
                <a:solidFill>
                  <a:srgbClr val="333333"/>
                </a:solidFill>
                <a:effectLst/>
                <a:latin typeface="SAPiconsV4-1"/>
              </a:rPr>
              <a:t></a:t>
            </a:r>
            <a:r>
              <a:rPr lang="en-US" b="0" i="0" dirty="0">
                <a:solidFill>
                  <a:srgbClr val="333333"/>
                </a:solidFill>
                <a:effectLst/>
                <a:latin typeface="72"/>
              </a:rPr>
              <a:t> icon corresponding to the version. This feature allows you to replace integration content of the current version with the selected version.</a:t>
            </a:r>
            <a:endParaRPr lang="en-IN" dirty="0"/>
          </a:p>
        </p:txBody>
      </p:sp>
    </p:spTree>
    <p:extLst>
      <p:ext uri="{BB962C8B-B14F-4D97-AF65-F5344CB8AC3E}">
        <p14:creationId xmlns:p14="http://schemas.microsoft.com/office/powerpoint/2010/main" val="27461615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55EC-EBDE-4705-AEB8-296D66B5AD5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460DD72-7894-40C0-84A5-D9909442E357}"/>
              </a:ext>
            </a:extLst>
          </p:cNvPr>
          <p:cNvSpPr>
            <a:spLocks noGrp="1"/>
          </p:cNvSpPr>
          <p:nvPr>
            <p:ph idx="1"/>
          </p:nvPr>
        </p:nvSpPr>
        <p:spPr/>
        <p:txBody>
          <a:bodyPr/>
          <a:lstStyle/>
          <a:p>
            <a:r>
              <a:rPr lang="en-US" dirty="0"/>
              <a:t>Example</a:t>
            </a:r>
          </a:p>
          <a:p>
            <a:r>
              <a:rPr lang="en-US" dirty="0"/>
              <a:t>You are currently using the 1.2.0 version of the artifact, but you want to switch to version 1.1.8. You click on the version number 1.2.0, and in the Version History dialog, you choose  icon next to 1.1.8 to replace the integration content of the 1.2.0 version with 1.1.8 version.</a:t>
            </a:r>
          </a:p>
          <a:p>
            <a:r>
              <a:rPr lang="en-US" dirty="0"/>
              <a:t> You can choose More to see comments about each version, if any.</a:t>
            </a:r>
            <a:endParaRPr lang="en-IN" dirty="0"/>
          </a:p>
        </p:txBody>
      </p:sp>
    </p:spTree>
    <p:extLst>
      <p:ext uri="{BB962C8B-B14F-4D97-AF65-F5344CB8AC3E}">
        <p14:creationId xmlns:p14="http://schemas.microsoft.com/office/powerpoint/2010/main" val="18873860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E9A3-164E-4A36-A6AC-5AD80A10D4B0}"/>
              </a:ext>
            </a:extLst>
          </p:cNvPr>
          <p:cNvSpPr>
            <a:spLocks noGrp="1"/>
          </p:cNvSpPr>
          <p:nvPr>
            <p:ph type="title"/>
          </p:nvPr>
        </p:nvSpPr>
        <p:spPr/>
        <p:txBody>
          <a:bodyPr>
            <a:normAutofit fontScale="90000"/>
          </a:bodyPr>
          <a:lstStyle/>
          <a:p>
            <a:r>
              <a:rPr lang="en-US" b="0" i="0" dirty="0">
                <a:solidFill>
                  <a:srgbClr val="333333"/>
                </a:solidFill>
                <a:effectLst/>
                <a:latin typeface="72"/>
              </a:rPr>
              <a:t>Connecting a Customer System to Cloud Integration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05AB079F-48AB-4A1F-89E6-ADCD38A1082C}"/>
              </a:ext>
            </a:extLst>
          </p:cNvPr>
          <p:cNvSpPr>
            <a:spLocks noGrp="1"/>
          </p:cNvSpPr>
          <p:nvPr>
            <p:ph idx="1"/>
          </p:nvPr>
        </p:nvSpPr>
        <p:spPr/>
        <p:txBody>
          <a:bodyPr/>
          <a:lstStyle/>
          <a:p>
            <a:pPr algn="l">
              <a:buFont typeface="Arial" panose="020B0604020202020204" pitchFamily="34" charset="0"/>
              <a:buChar char="•"/>
            </a:pPr>
            <a:r>
              <a:rPr lang="en-US" b="1" i="0" dirty="0">
                <a:solidFill>
                  <a:srgbClr val="333333"/>
                </a:solidFill>
                <a:effectLst/>
                <a:latin typeface="72"/>
              </a:rPr>
              <a:t>Inbound</a:t>
            </a:r>
            <a:r>
              <a:rPr lang="en-US" b="0" i="0" dirty="0">
                <a:solidFill>
                  <a:srgbClr val="333333"/>
                </a:solidFill>
                <a:effectLst/>
                <a:latin typeface="72"/>
              </a:rPr>
              <a:t> refers to message processing from a remote system (in many cases, located in the customer landscape) to Cloud Integration. Here, the integration platform is the server.</a:t>
            </a:r>
          </a:p>
          <a:p>
            <a:pPr algn="l">
              <a:buFont typeface="Arial" panose="020B0604020202020204" pitchFamily="34" charset="0"/>
              <a:buChar char="•"/>
            </a:pPr>
            <a:r>
              <a:rPr lang="en-US" b="1" i="0" dirty="0">
                <a:solidFill>
                  <a:srgbClr val="333333"/>
                </a:solidFill>
                <a:effectLst/>
                <a:latin typeface="72"/>
              </a:rPr>
              <a:t>Outbound</a:t>
            </a:r>
            <a:r>
              <a:rPr lang="en-US" b="0" i="0" dirty="0">
                <a:solidFill>
                  <a:srgbClr val="333333"/>
                </a:solidFill>
                <a:effectLst/>
                <a:latin typeface="72"/>
              </a:rPr>
              <a:t> refers to message processing from the integration platform to a remote system (where the integration platform is the client).</a:t>
            </a:r>
          </a:p>
          <a:p>
            <a:endParaRPr lang="en-IN" dirty="0"/>
          </a:p>
        </p:txBody>
      </p:sp>
    </p:spTree>
    <p:extLst>
      <p:ext uri="{BB962C8B-B14F-4D97-AF65-F5344CB8AC3E}">
        <p14:creationId xmlns:p14="http://schemas.microsoft.com/office/powerpoint/2010/main" val="28978984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892E-6F58-421F-8242-1948BD81DE1A}"/>
              </a:ext>
            </a:extLst>
          </p:cNvPr>
          <p:cNvSpPr>
            <a:spLocks noGrp="1"/>
          </p:cNvSpPr>
          <p:nvPr>
            <p:ph type="title"/>
          </p:nvPr>
        </p:nvSpPr>
        <p:spPr/>
        <p:txBody>
          <a:bodyPr>
            <a:normAutofit fontScale="90000"/>
          </a:bodyPr>
          <a:lstStyle/>
          <a:p>
            <a:r>
              <a:rPr lang="en-IN" b="0" dirty="0">
                <a:effectLst/>
              </a:rPr>
              <a:t>Smoke Test Scenario</a:t>
            </a:r>
            <a:br>
              <a:rPr lang="en-IN" b="0" dirty="0">
                <a:effectLst/>
              </a:rPr>
            </a:br>
            <a:br>
              <a:rPr lang="en-IN" dirty="0">
                <a:effectLst/>
              </a:rPr>
            </a:br>
            <a:endParaRPr lang="en-IN" dirty="0"/>
          </a:p>
        </p:txBody>
      </p:sp>
      <p:sp>
        <p:nvSpPr>
          <p:cNvPr id="3" name="Content Placeholder 2">
            <a:extLst>
              <a:ext uri="{FF2B5EF4-FFF2-40B4-BE49-F238E27FC236}">
                <a16:creationId xmlns:a16="http://schemas.microsoft.com/office/drawing/2014/main" id="{35C643FF-14D7-4B80-B566-3FAD8F77307A}"/>
              </a:ext>
            </a:extLst>
          </p:cNvPr>
          <p:cNvSpPr>
            <a:spLocks noGrp="1"/>
          </p:cNvSpPr>
          <p:nvPr>
            <p:ph idx="1"/>
          </p:nvPr>
        </p:nvSpPr>
        <p:spPr/>
        <p:txBody>
          <a:bodyPr/>
          <a:lstStyle/>
          <a:p>
            <a:pPr algn="l"/>
            <a:r>
              <a:rPr lang="en-IN" dirty="0"/>
              <a:t>T</a:t>
            </a:r>
            <a:r>
              <a:rPr lang="en-US" b="0" i="0" dirty="0">
                <a:solidFill>
                  <a:srgbClr val="333333"/>
                </a:solidFill>
                <a:effectLst/>
                <a:latin typeface="72"/>
              </a:rPr>
              <a: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create a </a:t>
            </a:r>
            <a:r>
              <a:rPr lang="en-US" b="0" i="1" dirty="0">
                <a:solidFill>
                  <a:srgbClr val="333333"/>
                </a:solidFill>
                <a:effectLst/>
                <a:latin typeface="72"/>
              </a:rPr>
              <a:t>Hello World</a:t>
            </a:r>
            <a:r>
              <a:rPr lang="en-US" b="0" i="0" dirty="0">
                <a:solidFill>
                  <a:srgbClr val="333333"/>
                </a:solidFill>
                <a:effectLst/>
                <a:latin typeface="72"/>
              </a:rPr>
              <a:t> text and write it into the message body (scheduled on deployment of the integration flow). The result is written into the message processing log which you can directly inspect with the message monitoring application.</a:t>
            </a:r>
          </a:p>
          <a:p>
            <a:endParaRPr lang="en-IN" dirty="0"/>
          </a:p>
        </p:txBody>
      </p:sp>
    </p:spTree>
    <p:extLst>
      <p:ext uri="{BB962C8B-B14F-4D97-AF65-F5344CB8AC3E}">
        <p14:creationId xmlns:p14="http://schemas.microsoft.com/office/powerpoint/2010/main" val="8791509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82A2-E011-442C-9E40-562426F36D1A}"/>
              </a:ext>
            </a:extLst>
          </p:cNvPr>
          <p:cNvSpPr>
            <a:spLocks noGrp="1"/>
          </p:cNvSpPr>
          <p:nvPr>
            <p:ph type="title"/>
          </p:nvPr>
        </p:nvSpPr>
        <p:spPr/>
        <p:txBody>
          <a:bodyPr/>
          <a:lstStyle/>
          <a:p>
            <a:endParaRPr lang="en-IN"/>
          </a:p>
        </p:txBody>
      </p:sp>
      <p:pic>
        <p:nvPicPr>
          <p:cNvPr id="12290" name="Picture 2">
            <a:extLst>
              <a:ext uri="{FF2B5EF4-FFF2-40B4-BE49-F238E27FC236}">
                <a16:creationId xmlns:a16="http://schemas.microsoft.com/office/drawing/2014/main" id="{C5B09737-BAF1-4896-A437-51F5D75426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850465" y="3158325"/>
            <a:ext cx="4491070" cy="168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6227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F537-F41A-4728-8310-4B0CB9FC95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408ABC-39BC-4A1B-8852-6C04A23E31C9}"/>
              </a:ext>
            </a:extLst>
          </p:cNvPr>
          <p:cNvSpPr>
            <a:spLocks noGrp="1"/>
          </p:cNvSpPr>
          <p:nvPr>
            <p:ph idx="1"/>
          </p:nvPr>
        </p:nvSpPr>
        <p:spPr/>
        <p:txBody>
          <a:bodyPr>
            <a:normAutofit lnSpcReduction="10000"/>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p>
          <a:p>
            <a:r>
              <a:rPr lang="en-US" b="0" i="0" dirty="0">
                <a:solidFill>
                  <a:srgbClr val="333333"/>
                </a:solidFill>
                <a:effectLst/>
                <a:latin typeface="72"/>
              </a:rPr>
              <a:t>Furthermore, it is also not required that you set up any receiver system. To enable you to check if the message has been processed correctly, you will configure the integration so that the message payload is written into the message processing log (where you can easily inspect it using the </a:t>
            </a:r>
            <a:r>
              <a:rPr lang="en-US" b="1" i="0" dirty="0">
                <a:solidFill>
                  <a:srgbClr val="333333"/>
                </a:solidFill>
                <a:effectLst/>
                <a:latin typeface="72"/>
              </a:rPr>
              <a:t>Monitor</a:t>
            </a:r>
            <a:r>
              <a:rPr lang="en-US" b="0" i="0" dirty="0">
                <a:solidFill>
                  <a:srgbClr val="333333"/>
                </a:solidFill>
                <a:effectLst/>
                <a:latin typeface="72"/>
              </a:rPr>
              <a:t> application of the Web UI).</a:t>
            </a:r>
            <a:endParaRPr lang="en-IN" dirty="0"/>
          </a:p>
        </p:txBody>
      </p:sp>
    </p:spTree>
    <p:extLst>
      <p:ext uri="{BB962C8B-B14F-4D97-AF65-F5344CB8AC3E}">
        <p14:creationId xmlns:p14="http://schemas.microsoft.com/office/powerpoint/2010/main" val="11110185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05F8-27F6-492F-BAD8-8FA2A3BF1B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5E54FC-D0C3-4463-9C41-FA005652E25A}"/>
              </a:ext>
            </a:extLst>
          </p:cNvPr>
          <p:cNvSpPr>
            <a:spLocks noGrp="1"/>
          </p:cNvSpPr>
          <p:nvPr>
            <p:ph idx="1"/>
          </p:nvPr>
        </p:nvSpPr>
        <p:spPr/>
        <p:txBody>
          <a:bodyPr>
            <a:normAutofit lnSpcReduction="10000"/>
          </a:bodyPr>
          <a:lstStyle/>
          <a:p>
            <a:pPr algn="l"/>
            <a:r>
              <a:rPr lang="en-US" b="0" i="0" dirty="0">
                <a:solidFill>
                  <a:srgbClr val="333333"/>
                </a:solidFill>
                <a:effectLst/>
                <a:latin typeface="72"/>
              </a:rPr>
              <a:t>This is how the integration flow will process the message at runtime:</a:t>
            </a:r>
          </a:p>
          <a:p>
            <a:pPr algn="l">
              <a:buFont typeface="+mj-lt"/>
              <a:buAutoNum type="arabicPeriod"/>
            </a:pPr>
            <a:r>
              <a:rPr lang="en-US" b="0" i="0" dirty="0">
                <a:solidFill>
                  <a:srgbClr val="333333"/>
                </a:solidFill>
                <a:effectLst/>
                <a:latin typeface="72"/>
              </a:rPr>
              <a:t>The Timer event triggers the processing of the message (according to the settings of the Timer's scheduler).</a:t>
            </a:r>
          </a:p>
          <a:p>
            <a:pPr algn="l">
              <a:buFont typeface="+mj-lt"/>
              <a:buAutoNum type="arabicPeriod"/>
            </a:pPr>
            <a:r>
              <a:rPr lang="en-US" b="0" i="0" dirty="0">
                <a:solidFill>
                  <a:srgbClr val="333333"/>
                </a:solidFill>
                <a:effectLst/>
                <a:latin typeface="72"/>
              </a:rPr>
              <a:t>The Content Modifier step creates a message with a simple text content (</a:t>
            </a:r>
            <a:r>
              <a:rPr lang="en-US" b="0" i="1" dirty="0">
                <a:solidFill>
                  <a:srgbClr val="333333"/>
                </a:solidFill>
                <a:effectLst/>
                <a:latin typeface="72"/>
              </a:rPr>
              <a:t>Hello World!</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Groovy Script step logs the payload of the message (that means, it writes the message content into the message processing log).</a:t>
            </a:r>
          </a:p>
          <a:p>
            <a:pPr algn="l"/>
            <a:r>
              <a:rPr lang="en-US" b="0" i="0" dirty="0">
                <a:solidFill>
                  <a:srgbClr val="333333"/>
                </a:solidFill>
                <a:effectLst/>
                <a:latin typeface="72"/>
              </a:rPr>
              <a:t>When you have finished the integration flow design, you save and deploy the integration flow.</a:t>
            </a:r>
          </a:p>
          <a:p>
            <a:pPr algn="l"/>
            <a:r>
              <a:rPr lang="en-US" b="0" i="0" dirty="0">
                <a:solidFill>
                  <a:srgbClr val="333333"/>
                </a:solidFill>
                <a:effectLst/>
                <a:latin typeface="72"/>
              </a:rPr>
              <a:t>You can then monitor message processing.</a:t>
            </a:r>
          </a:p>
          <a:p>
            <a:endParaRPr lang="en-IN" dirty="0"/>
          </a:p>
        </p:txBody>
      </p:sp>
    </p:spTree>
    <p:extLst>
      <p:ext uri="{BB962C8B-B14F-4D97-AF65-F5344CB8AC3E}">
        <p14:creationId xmlns:p14="http://schemas.microsoft.com/office/powerpoint/2010/main" val="17388551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F9EE-84FC-4F03-BC55-5575B868B22F}"/>
              </a:ext>
            </a:extLst>
          </p:cNvPr>
          <p:cNvSpPr>
            <a:spLocks noGrp="1"/>
          </p:cNvSpPr>
          <p:nvPr>
            <p:ph type="title"/>
          </p:nvPr>
        </p:nvSpPr>
        <p:spPr>
          <a:xfrm>
            <a:off x="648930" y="629268"/>
            <a:ext cx="3505495" cy="1622321"/>
          </a:xfrm>
        </p:spPr>
        <p:txBody>
          <a:bodyPr>
            <a:normAutofit/>
          </a:bodyPr>
          <a:lstStyle/>
          <a:p>
            <a:r>
              <a:rPr lang="en-US" sz="2400"/>
              <a:t>Add a Timer Start Event</a:t>
            </a:r>
            <a:br>
              <a:rPr lang="en-US" sz="2400"/>
            </a:br>
            <a:br>
              <a:rPr lang="en-US" sz="2400">
                <a:latin typeface="72"/>
              </a:rPr>
            </a:br>
            <a:endParaRPr lang="en-IN" sz="2400"/>
          </a:p>
        </p:txBody>
      </p:sp>
      <p:sp>
        <p:nvSpPr>
          <p:cNvPr id="3" name="Content Placeholder 2">
            <a:extLst>
              <a:ext uri="{FF2B5EF4-FFF2-40B4-BE49-F238E27FC236}">
                <a16:creationId xmlns:a16="http://schemas.microsoft.com/office/drawing/2014/main" id="{D22233E1-D203-4582-8D5A-91BAFF9993D0}"/>
              </a:ext>
            </a:extLst>
          </p:cNvPr>
          <p:cNvSpPr>
            <a:spLocks noGrp="1"/>
          </p:cNvSpPr>
          <p:nvPr>
            <p:ph idx="1"/>
          </p:nvPr>
        </p:nvSpPr>
        <p:spPr>
          <a:xfrm>
            <a:off x="648931" y="2438401"/>
            <a:ext cx="3505495" cy="3785419"/>
          </a:xfrm>
        </p:spPr>
        <p:txBody>
          <a:bodyPr>
            <a:normAutofit/>
          </a:bodyPr>
          <a:lstStyle/>
          <a:p>
            <a:r>
              <a:rPr lang="en-US" sz="2000">
                <a:latin typeface="72"/>
              </a:rPr>
              <a:t>Open the integration flow model (Edit mode), select the Sender shape, and choose</a:t>
            </a:r>
          </a:p>
          <a:p>
            <a:r>
              <a:rPr lang="en-US" sz="2000">
                <a:latin typeface="72"/>
              </a:rPr>
              <a:t> the recycle bin icon (to remove the Sender shape</a:t>
            </a:r>
            <a:endParaRPr lang="en-IN" sz="2000"/>
          </a:p>
        </p:txBody>
      </p:sp>
      <p:pic>
        <p:nvPicPr>
          <p:cNvPr id="13314" name="Picture 2" descr="Diagram&#10;&#10;Description automatically generated">
            <a:extLst>
              <a:ext uri="{FF2B5EF4-FFF2-40B4-BE49-F238E27FC236}">
                <a16:creationId xmlns:a16="http://schemas.microsoft.com/office/drawing/2014/main" id="{70F2F462-439D-4261-90D0-C488356FD6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538813"/>
            <a:ext cx="6019331" cy="377712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8011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A46E-EDB5-4727-A92F-F586641372E7}"/>
              </a:ext>
            </a:extLst>
          </p:cNvPr>
          <p:cNvSpPr>
            <a:spLocks noGrp="1"/>
          </p:cNvSpPr>
          <p:nvPr>
            <p:ph type="title"/>
          </p:nvPr>
        </p:nvSpPr>
        <p:spPr>
          <a:xfrm>
            <a:off x="589560" y="856181"/>
            <a:ext cx="4560584" cy="1128068"/>
          </a:xfrm>
        </p:spPr>
        <p:txBody>
          <a:bodyPr anchor="ctr">
            <a:normAutofit/>
          </a:bodyPr>
          <a:lstStyle/>
          <a:p>
            <a:endParaRPr lang="en-IN" sz="4000"/>
          </a:p>
        </p:txBody>
      </p:sp>
      <p:sp>
        <p:nvSpPr>
          <p:cNvPr id="3" name="Content Placeholder 2">
            <a:extLst>
              <a:ext uri="{FF2B5EF4-FFF2-40B4-BE49-F238E27FC236}">
                <a16:creationId xmlns:a16="http://schemas.microsoft.com/office/drawing/2014/main" id="{9789CA9C-8F3E-426F-98A6-09AAE3394990}"/>
              </a:ext>
            </a:extLst>
          </p:cNvPr>
          <p:cNvSpPr>
            <a:spLocks noGrp="1"/>
          </p:cNvSpPr>
          <p:nvPr>
            <p:ph idx="1"/>
          </p:nvPr>
        </p:nvSpPr>
        <p:spPr>
          <a:xfrm>
            <a:off x="590721" y="2330506"/>
            <a:ext cx="4559425" cy="3979585"/>
          </a:xfrm>
        </p:spPr>
        <p:txBody>
          <a:bodyPr anchor="ctr">
            <a:normAutofit/>
          </a:bodyPr>
          <a:lstStyle/>
          <a:p>
            <a:pPr>
              <a:buFont typeface="+mj-lt"/>
              <a:buAutoNum type="arabicPeriod"/>
            </a:pPr>
            <a:r>
              <a:rPr lang="en-US" sz="2000">
                <a:latin typeface="72"/>
              </a:rPr>
              <a:t>In the same way, remove the Start event.</a:t>
            </a:r>
          </a:p>
          <a:p>
            <a:pPr>
              <a:buFont typeface="+mj-lt"/>
              <a:buAutoNum type="arabicPeriod"/>
            </a:pPr>
            <a:r>
              <a:rPr lang="en-US" sz="2000">
                <a:latin typeface="72"/>
              </a:rPr>
              <a:t>In the palette, select the </a:t>
            </a:r>
            <a:r>
              <a:rPr lang="en-US" sz="2000" b="1">
                <a:latin typeface="72"/>
              </a:rPr>
              <a:t>Events</a:t>
            </a:r>
            <a:r>
              <a:rPr lang="en-US" sz="2000">
                <a:latin typeface="72"/>
              </a:rPr>
              <a:t> entry, and then select the Timer shape.</a:t>
            </a:r>
          </a:p>
          <a:p>
            <a:br>
              <a:rPr lang="en-US" sz="2000"/>
            </a:br>
            <a:endParaRPr lang="en-IN" sz="2000"/>
          </a:p>
        </p:txBody>
      </p:sp>
      <p:pic>
        <p:nvPicPr>
          <p:cNvPr id="14338" name="Picture 2" descr="Graphical user interface, text, application&#10;&#10;Description automatically generated">
            <a:extLst>
              <a:ext uri="{FF2B5EF4-FFF2-40B4-BE49-F238E27FC236}">
                <a16:creationId xmlns:a16="http://schemas.microsoft.com/office/drawing/2014/main" id="{2982BE48-E441-4A75-A768-DA97BD85D9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4" r="13210" b="3"/>
          <a:stretch/>
        </p:blipFill>
        <p:spPr bwMode="auto">
          <a:xfrm>
            <a:off x="5977788"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02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9A84DF3-BA6E-4D9C-B259-5D0785C1BF0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Delete your SAP BTP trial account.</a:t>
            </a:r>
            <a:br>
              <a:rPr lang="en-US" sz="4000" kern="1200">
                <a:solidFill>
                  <a:srgbClr val="FFFFFF"/>
                </a:solidFill>
                <a:latin typeface="+mj-lt"/>
                <a:ea typeface="+mj-ea"/>
                <a:cs typeface="+mj-cs"/>
              </a:rPr>
            </a:br>
            <a:endParaRPr lang="en-US" sz="4000" kern="1200">
              <a:solidFill>
                <a:srgbClr val="FFFFFF"/>
              </a:solidFill>
              <a:latin typeface="+mj-lt"/>
              <a:ea typeface="+mj-ea"/>
              <a:cs typeface="+mj-cs"/>
            </a:endParaRPr>
          </a:p>
        </p:txBody>
      </p:sp>
      <p:pic>
        <p:nvPicPr>
          <p:cNvPr id="4" name="Content Placeholder 3" descr="Graphical user interface&#10;&#10;Description automatically generated">
            <a:extLst>
              <a:ext uri="{FF2B5EF4-FFF2-40B4-BE49-F238E27FC236}">
                <a16:creationId xmlns:a16="http://schemas.microsoft.com/office/drawing/2014/main" id="{D31FBCF5-96CA-4598-A5E5-10193F7468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2428" y="998147"/>
            <a:ext cx="7225748" cy="4861705"/>
          </a:xfrm>
          <a:prstGeom prst="rect">
            <a:avLst/>
          </a:prstGeom>
          <a:noFill/>
        </p:spPr>
      </p:pic>
    </p:spTree>
    <p:extLst>
      <p:ext uri="{BB962C8B-B14F-4D97-AF65-F5344CB8AC3E}">
        <p14:creationId xmlns:p14="http://schemas.microsoft.com/office/powerpoint/2010/main" val="42307804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3EB-0B8D-45E5-B939-FC9ECD7193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480314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3EB-0B8D-45E5-B939-FC9ECD719341}"/>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a:xfrm>
            <a:off x="648931" y="2438401"/>
            <a:ext cx="3505495" cy="3785419"/>
          </a:xfrm>
        </p:spPr>
        <p:txBody>
          <a:bodyPr>
            <a:normAutofit/>
          </a:bodyPr>
          <a:lstStyle/>
          <a:p>
            <a:pPr>
              <a:buFont typeface="+mj-lt"/>
              <a:buAutoNum type="arabicPeriod"/>
            </a:pPr>
            <a:r>
              <a:rPr lang="en-US" sz="2000">
                <a:latin typeface="72"/>
              </a:rPr>
              <a:t>Place the Timer shape in the Integration Process shape (at the point where the Start event was previously located).</a:t>
            </a:r>
          </a:p>
          <a:p>
            <a:pPr>
              <a:buFont typeface="+mj-lt"/>
              <a:buAutoNum type="arabicPeriod"/>
            </a:pPr>
            <a:r>
              <a:rPr lang="en-US" sz="2000">
                <a:latin typeface="72"/>
              </a:rPr>
              <a:t>In the properties section of the Timer event (displayed below the integration flow model when the Timer event is selected in the model), go to the </a:t>
            </a:r>
            <a:r>
              <a:rPr lang="en-US" sz="2000" b="1">
                <a:latin typeface="72"/>
              </a:rPr>
              <a:t>Scheduler</a:t>
            </a:r>
            <a:r>
              <a:rPr lang="en-US" sz="2000">
                <a:latin typeface="72"/>
              </a:rPr>
              <a:t> tab.</a:t>
            </a:r>
          </a:p>
          <a:p>
            <a:endParaRPr lang="en-IN" sz="2000"/>
          </a:p>
        </p:txBody>
      </p:sp>
      <p:pic>
        <p:nvPicPr>
          <p:cNvPr id="15362" name="Picture 2" descr="Graphical user interface, text, application&#10;&#10;Description automatically generated">
            <a:extLst>
              <a:ext uri="{FF2B5EF4-FFF2-40B4-BE49-F238E27FC236}">
                <a16:creationId xmlns:a16="http://schemas.microsoft.com/office/drawing/2014/main" id="{58B92FFC-D826-472E-9BD3-9869ABB87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6290" y="807593"/>
            <a:ext cx="5978479"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360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BA9A-4109-4CC6-851F-60FF069055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741EE6-3968-43B8-8382-254664313EB9}"/>
              </a:ext>
            </a:extLst>
          </p:cNvPr>
          <p:cNvSpPr>
            <a:spLocks noGrp="1"/>
          </p:cNvSpPr>
          <p:nvPr>
            <p:ph idx="1"/>
          </p:nvPr>
        </p:nvSpPr>
        <p:spPr/>
        <p:txBody>
          <a:bodyPr/>
          <a:lstStyle/>
          <a:p>
            <a:pPr algn="l"/>
            <a:r>
              <a:rPr lang="en-US" b="0" i="0" dirty="0">
                <a:solidFill>
                  <a:srgbClr val="333333"/>
                </a:solidFill>
                <a:effectLst/>
                <a:latin typeface="72"/>
              </a:rPr>
              <a:t>Make sure that the option </a:t>
            </a:r>
            <a:r>
              <a:rPr lang="en-US" b="1" i="0" dirty="0">
                <a:solidFill>
                  <a:srgbClr val="333333"/>
                </a:solidFill>
                <a:effectLst/>
                <a:latin typeface="72"/>
              </a:rPr>
              <a:t>Run Once</a:t>
            </a:r>
            <a:r>
              <a:rPr lang="en-US" b="0" i="0" dirty="0">
                <a:solidFill>
                  <a:srgbClr val="333333"/>
                </a:solidFill>
                <a:effectLst/>
                <a:latin typeface="72"/>
              </a:rPr>
              <a:t> is selected.</a:t>
            </a:r>
          </a:p>
          <a:p>
            <a:br>
              <a:rPr lang="en-US" dirty="0"/>
            </a:br>
            <a:endParaRPr lang="en-IN" dirty="0"/>
          </a:p>
        </p:txBody>
      </p:sp>
    </p:spTree>
    <p:extLst>
      <p:ext uri="{BB962C8B-B14F-4D97-AF65-F5344CB8AC3E}">
        <p14:creationId xmlns:p14="http://schemas.microsoft.com/office/powerpoint/2010/main" val="7166286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2C8-05A5-4902-A847-4E04D33B6356}"/>
              </a:ext>
            </a:extLst>
          </p:cNvPr>
          <p:cNvSpPr>
            <a:spLocks noGrp="1"/>
          </p:cNvSpPr>
          <p:nvPr>
            <p:ph type="title"/>
          </p:nvPr>
        </p:nvSpPr>
        <p:spPr>
          <a:xfrm>
            <a:off x="793661" y="386931"/>
            <a:ext cx="10066123" cy="1298448"/>
          </a:xfrm>
        </p:spPr>
        <p:txBody>
          <a:bodyPr anchor="b">
            <a:normAutofit/>
          </a:bodyPr>
          <a:lstStyle/>
          <a:p>
            <a:r>
              <a:rPr lang="en-US" sz="3400">
                <a:latin typeface="72"/>
              </a:rPr>
              <a:t>Create a Content Modifier to Define the Message Body</a:t>
            </a:r>
            <a:br>
              <a:rPr lang="en-US" sz="3400">
                <a:latin typeface="72"/>
              </a:rPr>
            </a:br>
            <a:endParaRPr lang="en-IN" sz="3400"/>
          </a:p>
        </p:txBody>
      </p:sp>
      <p:sp>
        <p:nvSpPr>
          <p:cNvPr id="3" name="Content Placeholder 2">
            <a:extLst>
              <a:ext uri="{FF2B5EF4-FFF2-40B4-BE49-F238E27FC236}">
                <a16:creationId xmlns:a16="http://schemas.microsoft.com/office/drawing/2014/main" id="{D783A9DE-E125-4DFC-86CE-62EEB33F1E7A}"/>
              </a:ext>
            </a:extLst>
          </p:cNvPr>
          <p:cNvSpPr>
            <a:spLocks noGrp="1"/>
          </p:cNvSpPr>
          <p:nvPr>
            <p:ph idx="1"/>
          </p:nvPr>
        </p:nvSpPr>
        <p:spPr>
          <a:xfrm>
            <a:off x="793661" y="2599509"/>
            <a:ext cx="4530899" cy="3639451"/>
          </a:xfrm>
        </p:spPr>
        <p:txBody>
          <a:bodyPr anchor="ctr">
            <a:normAutofit/>
          </a:bodyPr>
          <a:lstStyle/>
          <a:p>
            <a:r>
              <a:rPr lang="en-IN" sz="2000"/>
              <a:t>A</a:t>
            </a:r>
            <a:r>
              <a:rPr lang="en-US" sz="2000">
                <a:latin typeface="72"/>
              </a:rPr>
              <a:t>dd a Content Modifier step to create the message body.</a:t>
            </a:r>
          </a:p>
          <a:p>
            <a:r>
              <a:rPr lang="en-US" sz="2000">
                <a:latin typeface="72"/>
              </a:rPr>
              <a:t>As the integration flow has no sender, we use a Content Modifier to create a message from scratch.</a:t>
            </a:r>
          </a:p>
          <a:p>
            <a:pPr>
              <a:buFont typeface="+mj-lt"/>
              <a:buAutoNum type="arabicPeriod"/>
            </a:pPr>
            <a:r>
              <a:rPr lang="en-US" sz="2000">
                <a:latin typeface="72"/>
              </a:rPr>
              <a:t>To add a Content Modifier, go to the palette, choose the </a:t>
            </a:r>
            <a:r>
              <a:rPr lang="en-US" sz="2000" b="1">
                <a:latin typeface="72"/>
              </a:rPr>
              <a:t>Message Transformers</a:t>
            </a:r>
            <a:r>
              <a:rPr lang="en-US" sz="2000">
                <a:latin typeface="72"/>
              </a:rPr>
              <a:t> icon, and select the </a:t>
            </a:r>
            <a:r>
              <a:rPr lang="en-US" sz="2000" b="1">
                <a:latin typeface="72"/>
              </a:rPr>
              <a:t>Content Modifier</a:t>
            </a:r>
            <a:r>
              <a:rPr lang="en-US" sz="2000">
                <a:latin typeface="72"/>
              </a:rPr>
              <a:t> icon.</a:t>
            </a:r>
          </a:p>
          <a:p>
            <a:br>
              <a:rPr lang="en-US" sz="2000"/>
            </a:br>
            <a:endParaRPr lang="en-IN" sz="2000"/>
          </a:p>
        </p:txBody>
      </p:sp>
      <p:pic>
        <p:nvPicPr>
          <p:cNvPr id="16386" name="Picture 2" descr="Graphical user interface, application&#10;&#10;Description automatically generated">
            <a:extLst>
              <a:ext uri="{FF2B5EF4-FFF2-40B4-BE49-F238E27FC236}">
                <a16:creationId xmlns:a16="http://schemas.microsoft.com/office/drawing/2014/main" id="{22060B64-5040-48C0-B3D4-304B3B2318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77761" y="2484255"/>
            <a:ext cx="4417823" cy="37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5112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EC06-5267-40C0-9B5B-4670D5EB0E4A}"/>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83C10026-1B4E-4403-86A2-85885AD8D0A5}"/>
              </a:ext>
            </a:extLst>
          </p:cNvPr>
          <p:cNvSpPr>
            <a:spLocks noGrp="1"/>
          </p:cNvSpPr>
          <p:nvPr>
            <p:ph idx="1"/>
          </p:nvPr>
        </p:nvSpPr>
        <p:spPr>
          <a:xfrm>
            <a:off x="793661" y="2599509"/>
            <a:ext cx="4530899" cy="3639451"/>
          </a:xfrm>
        </p:spPr>
        <p:txBody>
          <a:bodyPr anchor="ctr">
            <a:normAutofit/>
          </a:bodyPr>
          <a:lstStyle/>
          <a:p>
            <a:r>
              <a:rPr lang="en-US" sz="2000">
                <a:latin typeface="72"/>
              </a:rPr>
              <a:t>Place the Content Modifier in the model after the Timer Start event.</a:t>
            </a:r>
            <a:br>
              <a:rPr lang="en-US" sz="2000"/>
            </a:br>
            <a:endParaRPr lang="en-IN" sz="2000"/>
          </a:p>
        </p:txBody>
      </p:sp>
      <p:pic>
        <p:nvPicPr>
          <p:cNvPr id="17410" name="Picture 2" descr="Graphical user interface, text, application&#10;&#10;Description automatically generated">
            <a:extLst>
              <a:ext uri="{FF2B5EF4-FFF2-40B4-BE49-F238E27FC236}">
                <a16:creationId xmlns:a16="http://schemas.microsoft.com/office/drawing/2014/main" id="{DCD0838D-DF66-4149-8201-31D110B1E9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356387"/>
            <a:ext cx="5150277" cy="196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8196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66A6-D0C0-4754-8BEC-E7B8B4503E9C}"/>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CC5A9D40-48A8-4777-A97E-D40803DD22B1}"/>
              </a:ext>
            </a:extLst>
          </p:cNvPr>
          <p:cNvSpPr>
            <a:spLocks noGrp="1"/>
          </p:cNvSpPr>
          <p:nvPr>
            <p:ph idx="1"/>
          </p:nvPr>
        </p:nvSpPr>
        <p:spPr>
          <a:xfrm>
            <a:off x="793661" y="2599509"/>
            <a:ext cx="4530899" cy="3639451"/>
          </a:xfrm>
        </p:spPr>
        <p:txBody>
          <a:bodyPr anchor="ctr">
            <a:normAutofit/>
          </a:bodyPr>
          <a:lstStyle/>
          <a:p>
            <a:r>
              <a:rPr lang="en-IN" sz="2000"/>
              <a:t> </a:t>
            </a:r>
            <a:r>
              <a:rPr lang="en-US" sz="2000"/>
              <a:t>In the Content Modifier properties section, go to the Message Body tab and enter the following string sequence in the entry field:</a:t>
            </a:r>
          </a:p>
          <a:p>
            <a:endParaRPr lang="en-US" sz="2000"/>
          </a:p>
          <a:p>
            <a:r>
              <a:rPr lang="en-US" sz="2000"/>
              <a:t>Hello World!</a:t>
            </a:r>
          </a:p>
          <a:p>
            <a:endParaRPr lang="en-IN" sz="2000"/>
          </a:p>
        </p:txBody>
      </p:sp>
      <p:pic>
        <p:nvPicPr>
          <p:cNvPr id="18436" name="Picture 4" descr="Graphical user interface, application&#10;&#10;Description automatically generated">
            <a:extLst>
              <a:ext uri="{FF2B5EF4-FFF2-40B4-BE49-F238E27FC236}">
                <a16:creationId xmlns:a16="http://schemas.microsoft.com/office/drawing/2014/main" id="{C56A33CE-633B-4767-8C47-AFB010A0C7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478706"/>
            <a:ext cx="5150277" cy="172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8049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2560-1BB9-408F-9D90-CBD2E19DB1B4}"/>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AE1E95F0-C345-484A-B4BF-26AAB5CE48CE}"/>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This simulates the inbound XML message.</a:t>
            </a:r>
          </a:p>
          <a:p>
            <a:pPr>
              <a:buFont typeface="+mj-lt"/>
              <a:buAutoNum type="arabicPeriod"/>
            </a:pPr>
            <a:r>
              <a:rPr lang="en-US" sz="2000">
                <a:latin typeface="72"/>
              </a:rPr>
              <a:t>Connect the Timer event with the Content Modifier. To do this, select the Timer event.</a:t>
            </a:r>
          </a:p>
          <a:p>
            <a:endParaRPr lang="en-IN" sz="2000"/>
          </a:p>
        </p:txBody>
      </p:sp>
      <p:pic>
        <p:nvPicPr>
          <p:cNvPr id="19458" name="Picture 2" descr="Graphical user interface, text, application&#10;&#10;Description automatically generated">
            <a:extLst>
              <a:ext uri="{FF2B5EF4-FFF2-40B4-BE49-F238E27FC236}">
                <a16:creationId xmlns:a16="http://schemas.microsoft.com/office/drawing/2014/main" id="{55512908-AE75-4005-831D-1E99EFA41E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963679"/>
            <a:ext cx="5150277" cy="2755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7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03EB-0910-43BE-9A68-E6F1D6A14FFE}"/>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EF864738-4B79-47F4-BC12-22BA52F367D2}"/>
              </a:ext>
            </a:extLst>
          </p:cNvPr>
          <p:cNvSpPr>
            <a:spLocks noGrp="1"/>
          </p:cNvSpPr>
          <p:nvPr>
            <p:ph idx="1"/>
          </p:nvPr>
        </p:nvSpPr>
        <p:spPr>
          <a:xfrm>
            <a:off x="793661" y="2599509"/>
            <a:ext cx="4530899" cy="3639451"/>
          </a:xfrm>
        </p:spPr>
        <p:txBody>
          <a:bodyPr anchor="ctr">
            <a:normAutofit/>
          </a:bodyPr>
          <a:lstStyle/>
          <a:p>
            <a:r>
              <a:rPr lang="en-US" sz="2000">
                <a:latin typeface="72"/>
              </a:rPr>
              <a:t>Click the arrow icon, and drag and drop the cursor to the Content Modifier.</a:t>
            </a:r>
            <a:br>
              <a:rPr lang="en-US" sz="2000"/>
            </a:br>
            <a:endParaRPr lang="en-IN" sz="2000"/>
          </a:p>
        </p:txBody>
      </p:sp>
      <p:pic>
        <p:nvPicPr>
          <p:cNvPr id="20482" name="Picture 2" descr="Graphical user interface, diagram&#10;&#10;Description automatically generated with medium confidence">
            <a:extLst>
              <a:ext uri="{FF2B5EF4-FFF2-40B4-BE49-F238E27FC236}">
                <a16:creationId xmlns:a16="http://schemas.microsoft.com/office/drawing/2014/main" id="{F0AC8038-87A3-43F6-9BDE-F5B59190E9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60673"/>
            <a:ext cx="5150277" cy="296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625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8FF9-2144-42F2-A3A6-53BBDA42B877}"/>
              </a:ext>
            </a:extLst>
          </p:cNvPr>
          <p:cNvSpPr>
            <a:spLocks noGrp="1"/>
          </p:cNvSpPr>
          <p:nvPr>
            <p:ph type="title"/>
          </p:nvPr>
        </p:nvSpPr>
        <p:spPr/>
        <p:txBody>
          <a:bodyPr>
            <a:normAutofit/>
          </a:bodyPr>
          <a:lstStyle/>
          <a:p>
            <a:r>
              <a:rPr lang="en-US" b="0" i="0" dirty="0">
                <a:solidFill>
                  <a:srgbClr val="333333"/>
                </a:solidFill>
                <a:effectLst/>
                <a:latin typeface="72"/>
              </a:rPr>
              <a:t>Create a Script Step to Log the Payload</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F19869F9-D7BB-46F0-B772-4FE049AF1379}"/>
              </a:ext>
            </a:extLst>
          </p:cNvPr>
          <p:cNvSpPr>
            <a:spLocks noGrp="1"/>
          </p:cNvSpPr>
          <p:nvPr>
            <p:ph idx="1"/>
          </p:nvPr>
        </p:nvSpPr>
        <p:spPr/>
        <p:txBody>
          <a:bodyPr/>
          <a:lstStyle/>
          <a:p>
            <a:pPr algn="l"/>
            <a:r>
              <a:rPr lang="en-US" b="0" i="0" dirty="0">
                <a:solidFill>
                  <a:srgbClr val="333333"/>
                </a:solidFill>
                <a:effectLst/>
                <a:latin typeface="72"/>
              </a:rPr>
              <a:t>Add a Script step to log the message payload.</a:t>
            </a:r>
          </a:p>
          <a:p>
            <a:pPr algn="l"/>
            <a:r>
              <a:rPr lang="en-US" b="0" i="0" dirty="0">
                <a:solidFill>
                  <a:srgbClr val="333333"/>
                </a:solidFill>
                <a:effectLst/>
                <a:latin typeface="72"/>
              </a:rPr>
              <a:t>With a Groovy Script step, you can configure the integration in such a way that the payload of the message is written to the message processing log as attachment.</a:t>
            </a:r>
          </a:p>
          <a:p>
            <a:pPr algn="l">
              <a:buFont typeface="+mj-lt"/>
              <a:buAutoNum type="arabicPeriod"/>
            </a:pPr>
            <a:r>
              <a:rPr lang="en-US" b="0" i="0" dirty="0">
                <a:solidFill>
                  <a:srgbClr val="333333"/>
                </a:solidFill>
                <a:effectLst/>
                <a:latin typeface="72"/>
              </a:rPr>
              <a:t>To add a Script step (containing a Groovy script), go to the palette and choose the </a:t>
            </a:r>
            <a:r>
              <a:rPr lang="en-US" b="1" i="0" dirty="0">
                <a:solidFill>
                  <a:srgbClr val="333333"/>
                </a:solidFill>
                <a:effectLst/>
                <a:latin typeface="72"/>
              </a:rPr>
              <a:t>Message Transformers</a:t>
            </a:r>
            <a:r>
              <a:rPr lang="en-US" b="0" i="0" dirty="0">
                <a:solidFill>
                  <a:srgbClr val="333333"/>
                </a:solidFill>
                <a:effectLst/>
                <a:latin typeface="72"/>
              </a:rPr>
              <a:t> icon and select the </a:t>
            </a:r>
            <a:r>
              <a:rPr lang="en-US" b="1" i="0" dirty="0">
                <a:solidFill>
                  <a:srgbClr val="333333"/>
                </a:solidFill>
                <a:effectLst/>
                <a:latin typeface="72"/>
              </a:rPr>
              <a:t>Script</a:t>
            </a:r>
            <a:r>
              <a:rPr lang="en-US" b="0" i="0" dirty="0">
                <a:solidFill>
                  <a:srgbClr val="333333"/>
                </a:solidFill>
                <a:effectLst/>
                <a:latin typeface="72"/>
              </a:rPr>
              <a:t> icon.</a:t>
            </a:r>
          </a:p>
          <a:p>
            <a:endParaRPr lang="en-IN" dirty="0"/>
          </a:p>
        </p:txBody>
      </p:sp>
    </p:spTree>
    <p:extLst>
      <p:ext uri="{BB962C8B-B14F-4D97-AF65-F5344CB8AC3E}">
        <p14:creationId xmlns:p14="http://schemas.microsoft.com/office/powerpoint/2010/main" val="10908945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B70C-556A-40E7-BBAB-4824FAEA1DC9}"/>
              </a:ext>
            </a:extLst>
          </p:cNvPr>
          <p:cNvSpPr>
            <a:spLocks noGrp="1"/>
          </p:cNvSpPr>
          <p:nvPr>
            <p:ph type="title"/>
          </p:nvPr>
        </p:nvSpPr>
        <p:spPr>
          <a:xfrm>
            <a:off x="589560" y="856181"/>
            <a:ext cx="4560584" cy="1128068"/>
          </a:xfrm>
        </p:spPr>
        <p:txBody>
          <a:bodyPr anchor="ctr">
            <a:normAutofit/>
          </a:bodyPr>
          <a:lstStyle/>
          <a:p>
            <a:endParaRPr lang="en-IN" sz="4000"/>
          </a:p>
        </p:txBody>
      </p:sp>
      <p:sp>
        <p:nvSpPr>
          <p:cNvPr id="21510" name="Content Placeholder 21509">
            <a:extLst>
              <a:ext uri="{FF2B5EF4-FFF2-40B4-BE49-F238E27FC236}">
                <a16:creationId xmlns:a16="http://schemas.microsoft.com/office/drawing/2014/main" id="{F28B37B8-7077-69CD-C3A7-A54D58958EBB}"/>
              </a:ext>
            </a:extLst>
          </p:cNvPr>
          <p:cNvSpPr>
            <a:spLocks noGrp="1"/>
          </p:cNvSpPr>
          <p:nvPr>
            <p:ph idx="1"/>
          </p:nvPr>
        </p:nvSpPr>
        <p:spPr>
          <a:xfrm>
            <a:off x="590721" y="2330506"/>
            <a:ext cx="4559425" cy="3979585"/>
          </a:xfrm>
        </p:spPr>
        <p:txBody>
          <a:bodyPr anchor="ctr">
            <a:normAutofit/>
          </a:bodyPr>
          <a:lstStyle/>
          <a:p>
            <a:endParaRPr lang="en-US" sz="2000"/>
          </a:p>
        </p:txBody>
      </p:sp>
      <p:pic>
        <p:nvPicPr>
          <p:cNvPr id="21506" name="Picture 2" descr="Graphical user interface, text, application&#10;&#10;Description automatically generated">
            <a:extLst>
              <a:ext uri="{FF2B5EF4-FFF2-40B4-BE49-F238E27FC236}">
                <a16:creationId xmlns:a16="http://schemas.microsoft.com/office/drawing/2014/main" id="{72F94FA3-CE77-4EDB-A5AF-1219FC1EAE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4" r="18688" b="-2"/>
          <a:stretch/>
        </p:blipFill>
        <p:spPr bwMode="auto">
          <a:xfrm>
            <a:off x="5977788"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6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0D474-E385-45E0-86CD-60DF2FEE3127}"/>
              </a:ext>
            </a:extLst>
          </p:cNvPr>
          <p:cNvSpPr>
            <a:spLocks noGrp="1"/>
          </p:cNvSpPr>
          <p:nvPr>
            <p:ph type="title"/>
          </p:nvPr>
        </p:nvSpPr>
        <p:spPr>
          <a:xfrm>
            <a:off x="841248" y="548640"/>
            <a:ext cx="3600860" cy="5431536"/>
          </a:xfrm>
        </p:spPr>
        <p:txBody>
          <a:bodyPr>
            <a:normAutofit/>
          </a:bodyPr>
          <a:lstStyle/>
          <a:p>
            <a:endParaRPr lang="en-IN"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20B763-DEC7-4FB3-93C5-A9E019F446EF}"/>
              </a:ext>
            </a:extLst>
          </p:cNvPr>
          <p:cNvSpPr>
            <a:spLocks noGrp="1"/>
          </p:cNvSpPr>
          <p:nvPr>
            <p:ph idx="1"/>
          </p:nvPr>
        </p:nvSpPr>
        <p:spPr>
          <a:xfrm>
            <a:off x="5126418" y="552091"/>
            <a:ext cx="6224335" cy="5431536"/>
          </a:xfrm>
        </p:spPr>
        <p:txBody>
          <a:bodyPr anchor="ctr">
            <a:normAutofit/>
          </a:bodyPr>
          <a:lstStyle/>
          <a:p>
            <a:pPr>
              <a:spcBef>
                <a:spcPts val="1600"/>
              </a:spcBef>
              <a:spcAft>
                <a:spcPts val="1600"/>
              </a:spcAft>
            </a:pPr>
            <a:r>
              <a:rPr lang="en-IN" sz="2000">
                <a:latin typeface="Arial" panose="020B0604020202020204" pitchFamily="34" charset="0"/>
                <a:ea typeface="Times New Roman" panose="02020603050405020304" pitchFamily="18" charset="0"/>
              </a:rPr>
              <a:t>After 365 days, your trial account is automatically deleted. If you want to proactively delete your SAP BTP trial account, you can navigate to the global accounts scope and select the Account Explorer page, then click the </a:t>
            </a:r>
            <a:r>
              <a:rPr lang="en-IN" sz="2000" b="1">
                <a:latin typeface="Arial" panose="020B0604020202020204" pitchFamily="34" charset="0"/>
                <a:ea typeface="Times New Roman" panose="02020603050405020304" pitchFamily="18" charset="0"/>
              </a:rPr>
              <a:t>Delete Trial Account</a:t>
            </a:r>
            <a:r>
              <a:rPr lang="en-IN" sz="2000">
                <a:latin typeface="Arial" panose="020B0604020202020204" pitchFamily="34" charset="0"/>
                <a:ea typeface="Times New Roman" panose="02020603050405020304" pitchFamily="18" charset="0"/>
              </a:rPr>
              <a:t> button.</a:t>
            </a:r>
            <a:endParaRPr lang="en-IN" sz="2000">
              <a:latin typeface="Times New Roman" panose="02020603050405020304" pitchFamily="18" charset="0"/>
              <a:ea typeface="Times New Roman" panose="02020603050405020304" pitchFamily="18" charset="0"/>
            </a:endParaRPr>
          </a:p>
          <a:p>
            <a:pPr marL="457189" indent="-457189">
              <a:spcBef>
                <a:spcPts val="1600"/>
              </a:spcBef>
              <a:spcAft>
                <a:spcPts val="1600"/>
              </a:spcAft>
              <a:buSzPts val="1000"/>
              <a:buFont typeface="Wingdings" panose="05000000000000000000" pitchFamily="2" charset="2"/>
              <a:buChar char=""/>
              <a:tabLst>
                <a:tab pos="609585" algn="l"/>
              </a:tabLst>
            </a:pPr>
            <a:r>
              <a:rPr lang="en-IN" sz="2000">
                <a:latin typeface="Arial" panose="020B0604020202020204" pitchFamily="34" charset="0"/>
                <a:ea typeface="Times New Roman" panose="02020603050405020304" pitchFamily="18" charset="0"/>
              </a:rPr>
              <a:t>If you want to continue to use an SAP BTP trial account, you need to register for a new account.</a:t>
            </a:r>
            <a:endParaRPr lang="en-IN" sz="2000">
              <a:latin typeface="Times New Roman" panose="02020603050405020304" pitchFamily="18" charset="0"/>
              <a:ea typeface="Times New Roman" panose="02020603050405020304" pitchFamily="18" charset="0"/>
            </a:endParaRPr>
          </a:p>
          <a:p>
            <a:pPr marL="457189" indent="-457189">
              <a:spcBef>
                <a:spcPts val="1600"/>
              </a:spcBef>
              <a:spcAft>
                <a:spcPts val="1600"/>
              </a:spcAft>
              <a:buSzPts val="1000"/>
              <a:buFont typeface="Wingdings" panose="05000000000000000000" pitchFamily="2" charset="2"/>
              <a:buChar char=""/>
              <a:tabLst>
                <a:tab pos="609585" algn="l"/>
              </a:tabLst>
            </a:pPr>
            <a:r>
              <a:rPr lang="en-IN" sz="2000">
                <a:latin typeface="Arial" panose="020B0604020202020204" pitchFamily="34" charset="0"/>
                <a:ea typeface="Times New Roman" panose="02020603050405020304" pitchFamily="18" charset="0"/>
              </a:rPr>
              <a:t>If you want to explore SAP BTP without time limit, create an enterprise account with free tier service plans allowing you to test your scenarios.</a:t>
            </a:r>
            <a:endParaRPr lang="en-IN" sz="2000">
              <a:latin typeface="Times New Roman" panose="02020603050405020304" pitchFamily="18" charset="0"/>
              <a:ea typeface="Times New Roman" panose="02020603050405020304" pitchFamily="18" charset="0"/>
            </a:endParaRPr>
          </a:p>
          <a:p>
            <a:pPr marL="609585">
              <a:spcBef>
                <a:spcPts val="1600"/>
              </a:spcBef>
              <a:spcAft>
                <a:spcPts val="1600"/>
              </a:spcAft>
            </a:pPr>
            <a:r>
              <a:rPr lang="en-IN" sz="2000" b="1">
                <a:latin typeface="Arial" panose="020B0604020202020204" pitchFamily="34" charset="0"/>
                <a:ea typeface="Times New Roman" panose="02020603050405020304" pitchFamily="18" charset="0"/>
                <a:cs typeface="Times New Roman" panose="02020603050405020304" pitchFamily="18" charset="0"/>
              </a:rPr>
              <a:t>Extend your SAP BTP trial account in 30-day intervals.</a:t>
            </a:r>
            <a:endParaRPr lang="en-IN" sz="2000">
              <a:latin typeface="Calibri" panose="020F0502020204030204" pitchFamily="34" charset="0"/>
              <a:ea typeface="Calibri" panose="020F0502020204030204" pitchFamily="34" charset="0"/>
              <a:cs typeface="Times New Roman" panose="02020603050405020304" pitchFamily="18" charset="0"/>
            </a:endParaRPr>
          </a:p>
          <a:p>
            <a:endParaRPr lang="en-IN" sz="2000"/>
          </a:p>
        </p:txBody>
      </p:sp>
    </p:spTree>
    <p:extLst>
      <p:ext uri="{BB962C8B-B14F-4D97-AF65-F5344CB8AC3E}">
        <p14:creationId xmlns:p14="http://schemas.microsoft.com/office/powerpoint/2010/main" val="16287069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51AB-AF62-4F22-9265-A5E6569727AE}"/>
              </a:ext>
            </a:extLst>
          </p:cNvPr>
          <p:cNvSpPr>
            <a:spLocks noGrp="1"/>
          </p:cNvSpPr>
          <p:nvPr>
            <p:ph type="title"/>
          </p:nvPr>
        </p:nvSpPr>
        <p:spPr>
          <a:xfrm>
            <a:off x="589560" y="856181"/>
            <a:ext cx="4560584" cy="1128068"/>
          </a:xfrm>
        </p:spPr>
        <p:txBody>
          <a:bodyPr anchor="ctr">
            <a:normAutofit/>
          </a:bodyPr>
          <a:lstStyle/>
          <a:p>
            <a:endParaRPr lang="en-IN" sz="4000"/>
          </a:p>
        </p:txBody>
      </p:sp>
      <p:sp>
        <p:nvSpPr>
          <p:cNvPr id="3" name="Content Placeholder 2">
            <a:extLst>
              <a:ext uri="{FF2B5EF4-FFF2-40B4-BE49-F238E27FC236}">
                <a16:creationId xmlns:a16="http://schemas.microsoft.com/office/drawing/2014/main" id="{0781A754-35CA-455E-A55C-9F80D3C57F2A}"/>
              </a:ext>
            </a:extLst>
          </p:cNvPr>
          <p:cNvSpPr>
            <a:spLocks noGrp="1"/>
          </p:cNvSpPr>
          <p:nvPr>
            <p:ph idx="1"/>
          </p:nvPr>
        </p:nvSpPr>
        <p:spPr>
          <a:xfrm>
            <a:off x="590721" y="2330506"/>
            <a:ext cx="4559425" cy="3979585"/>
          </a:xfrm>
        </p:spPr>
        <p:txBody>
          <a:bodyPr anchor="ctr">
            <a:normAutofit/>
          </a:bodyPr>
          <a:lstStyle/>
          <a:p>
            <a:r>
              <a:rPr lang="en-US" sz="2000">
                <a:latin typeface="72"/>
              </a:rPr>
              <a:t>In the </a:t>
            </a:r>
            <a:r>
              <a:rPr lang="en-US" sz="2000" b="1">
                <a:latin typeface="72"/>
              </a:rPr>
              <a:t>Script</a:t>
            </a:r>
            <a:r>
              <a:rPr lang="en-US" sz="2000">
                <a:latin typeface="72"/>
              </a:rPr>
              <a:t> submenu, select </a:t>
            </a:r>
            <a:r>
              <a:rPr lang="en-US" sz="2000" b="1">
                <a:latin typeface="72"/>
              </a:rPr>
              <a:t>Groovy Script</a:t>
            </a:r>
            <a:r>
              <a:rPr lang="en-US" sz="2000">
                <a:latin typeface="72"/>
              </a:rPr>
              <a:t>.</a:t>
            </a:r>
            <a:br>
              <a:rPr lang="en-US" sz="2000"/>
            </a:br>
            <a:endParaRPr lang="en-IN" sz="2000"/>
          </a:p>
        </p:txBody>
      </p:sp>
      <p:pic>
        <p:nvPicPr>
          <p:cNvPr id="22530" name="Picture 2" descr="Graphical user interface, application&#10;&#10;Description automatically generated">
            <a:extLst>
              <a:ext uri="{FF2B5EF4-FFF2-40B4-BE49-F238E27FC236}">
                <a16:creationId xmlns:a16="http://schemas.microsoft.com/office/drawing/2014/main" id="{DC8F3636-6B46-4CFB-8133-3976448192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10" r="34023" b="1"/>
          <a:stretch/>
        </p:blipFill>
        <p:spPr bwMode="auto">
          <a:xfrm>
            <a:off x="5977788"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0474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8B75-D54C-4E80-90BE-6FE5EA5CEAC1}"/>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93E72C63-0F44-43D2-95D0-23F351E23000}"/>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Place the Script step shape after the Content Modifier step and connect both shapes.</a:t>
            </a:r>
          </a:p>
          <a:p>
            <a:pPr>
              <a:buFont typeface="+mj-lt"/>
              <a:buAutoNum type="arabicPeriod"/>
            </a:pPr>
            <a:r>
              <a:rPr lang="en-US" sz="2000">
                <a:latin typeface="72"/>
              </a:rPr>
              <a:t>Select the Script step.</a:t>
            </a:r>
          </a:p>
          <a:p>
            <a:pPr>
              <a:buFont typeface="+mj-lt"/>
              <a:buAutoNum type="arabicPeriod"/>
            </a:pPr>
            <a:r>
              <a:rPr lang="en-US" sz="2000">
                <a:latin typeface="72"/>
              </a:rPr>
              <a:t>The context icons are displayed.</a:t>
            </a:r>
          </a:p>
          <a:p>
            <a:endParaRPr lang="en-IN" sz="2000"/>
          </a:p>
        </p:txBody>
      </p:sp>
      <p:pic>
        <p:nvPicPr>
          <p:cNvPr id="23554" name="Picture 2" descr="Diagram&#10;&#10;Description automatically generated">
            <a:extLst>
              <a:ext uri="{FF2B5EF4-FFF2-40B4-BE49-F238E27FC236}">
                <a16:creationId xmlns:a16="http://schemas.microsoft.com/office/drawing/2014/main" id="{3D322919-D365-4B41-A563-BCDA5C2210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375701"/>
            <a:ext cx="5150277" cy="1931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741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A229-D6ED-4EC2-A070-55A2C08D7352}"/>
              </a:ext>
            </a:extLst>
          </p:cNvPr>
          <p:cNvSpPr>
            <a:spLocks noGrp="1"/>
          </p:cNvSpPr>
          <p:nvPr>
            <p:ph type="title"/>
          </p:nvPr>
        </p:nvSpPr>
        <p:spPr>
          <a:xfrm>
            <a:off x="648930" y="629268"/>
            <a:ext cx="3505495" cy="1622321"/>
          </a:xfrm>
        </p:spPr>
        <p:txBody>
          <a:bodyPr>
            <a:normAutofit/>
          </a:bodyPr>
          <a:lstStyle/>
          <a:p>
            <a:endParaRPr lang="en-IN" dirty="0"/>
          </a:p>
        </p:txBody>
      </p:sp>
      <p:sp>
        <p:nvSpPr>
          <p:cNvPr id="3" name="Content Placeholder 2">
            <a:extLst>
              <a:ext uri="{FF2B5EF4-FFF2-40B4-BE49-F238E27FC236}">
                <a16:creationId xmlns:a16="http://schemas.microsoft.com/office/drawing/2014/main" id="{78108E98-DCE6-462A-BCBA-66263F4B073F}"/>
              </a:ext>
            </a:extLst>
          </p:cNvPr>
          <p:cNvSpPr>
            <a:spLocks noGrp="1"/>
          </p:cNvSpPr>
          <p:nvPr>
            <p:ph idx="1"/>
          </p:nvPr>
        </p:nvSpPr>
        <p:spPr>
          <a:xfrm>
            <a:off x="648931" y="2438401"/>
            <a:ext cx="3505495" cy="3785419"/>
          </a:xfrm>
        </p:spPr>
        <p:txBody>
          <a:bodyPr>
            <a:normAutofit/>
          </a:bodyPr>
          <a:lstStyle/>
          <a:p>
            <a:pPr>
              <a:buFont typeface="+mj-lt"/>
              <a:buAutoNum type="arabicPeriod"/>
            </a:pPr>
            <a:r>
              <a:rPr lang="en-US" sz="2000">
                <a:latin typeface="72"/>
              </a:rPr>
              <a:t>Choose the</a:t>
            </a:r>
            <a:r>
              <a:rPr lang="en-US" sz="2000" b="1">
                <a:latin typeface="72"/>
              </a:rPr>
              <a:t> +</a:t>
            </a:r>
            <a:r>
              <a:rPr lang="en-US" sz="2000">
                <a:latin typeface="72"/>
              </a:rPr>
              <a:t> icon.</a:t>
            </a:r>
          </a:p>
          <a:p>
            <a:pPr>
              <a:buFont typeface="+mj-lt"/>
              <a:buAutoNum type="arabicPeriod"/>
            </a:pPr>
            <a:r>
              <a:rPr lang="en-US" sz="2000">
                <a:latin typeface="72"/>
              </a:rPr>
              <a:t>The default script coding of the step is displayed.</a:t>
            </a:r>
          </a:p>
          <a:p>
            <a:endParaRPr lang="en-IN" sz="2000"/>
          </a:p>
        </p:txBody>
      </p:sp>
      <p:pic>
        <p:nvPicPr>
          <p:cNvPr id="24578" name="Picture 2" descr="Graphical user interface, text, application, email&#10;&#10;Description automatically generated">
            <a:extLst>
              <a:ext uri="{FF2B5EF4-FFF2-40B4-BE49-F238E27FC236}">
                <a16:creationId xmlns:a16="http://schemas.microsoft.com/office/drawing/2014/main" id="{8AA68A03-F22B-40A9-8476-1307B4C344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681772"/>
            <a:ext cx="6019331" cy="349121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0193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20B5-1C1A-4EA4-BBFF-5F58038AA7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ACCA72-57BD-416A-80DD-F914FD144ED8}"/>
              </a:ext>
            </a:extLst>
          </p:cNvPr>
          <p:cNvSpPr>
            <a:spLocks noGrp="1"/>
          </p:cNvSpPr>
          <p:nvPr>
            <p:ph idx="1"/>
          </p:nvPr>
        </p:nvSpPr>
        <p:spPr/>
        <p:txBody>
          <a:bodyPr>
            <a:normAutofit fontScale="55000" lnSpcReduction="20000"/>
          </a:bodyPr>
          <a:lstStyle/>
          <a:p>
            <a:pPr algn="l"/>
            <a:r>
              <a:rPr lang="en-US" b="0" i="0" dirty="0">
                <a:solidFill>
                  <a:srgbClr val="333333"/>
                </a:solidFill>
                <a:effectLst/>
                <a:latin typeface="72"/>
              </a:rPr>
              <a:t>Replace this content by the script provided in the coding example below.</a:t>
            </a:r>
          </a:p>
          <a:p>
            <a:br>
              <a:rPr lang="en-US" b="0" i="0" dirty="0">
                <a:solidFill>
                  <a:srgbClr val="333333"/>
                </a:solidFill>
                <a:effectLst/>
                <a:latin typeface="72"/>
              </a:rPr>
            </a:br>
            <a:r>
              <a:rPr lang="en-US" b="0" i="0" dirty="0">
                <a:solidFill>
                  <a:srgbClr val="333333"/>
                </a:solidFill>
                <a:effectLst/>
                <a:latin typeface="72"/>
              </a:rPr>
              <a:t>import </a:t>
            </a:r>
            <a:r>
              <a:rPr lang="en-US" b="0" i="0" dirty="0" err="1">
                <a:solidFill>
                  <a:srgbClr val="333333"/>
                </a:solidFill>
                <a:effectLst/>
                <a:latin typeface="72"/>
              </a:rPr>
              <a:t>com.sap.gateway.ip.core.customdev.util.Message</a:t>
            </a:r>
            <a:r>
              <a:rPr lang="en-US" b="0" i="0" dirty="0">
                <a:solidFill>
                  <a:srgbClr val="333333"/>
                </a:solidFill>
                <a:effectLst/>
                <a:latin typeface="72"/>
              </a:rPr>
              <a:t>;</a:t>
            </a:r>
          </a:p>
          <a:p>
            <a:r>
              <a:rPr lang="en-US" b="0" i="0" dirty="0">
                <a:solidFill>
                  <a:srgbClr val="333333"/>
                </a:solidFill>
                <a:effectLst/>
                <a:latin typeface="72"/>
              </a:rPr>
              <a:t>import </a:t>
            </a:r>
            <a:r>
              <a:rPr lang="en-US" b="0" i="0" dirty="0" err="1">
                <a:solidFill>
                  <a:srgbClr val="333333"/>
                </a:solidFill>
                <a:effectLst/>
                <a:latin typeface="72"/>
              </a:rPr>
              <a:t>java.util.HashMap</a:t>
            </a:r>
            <a:r>
              <a:rPr lang="en-US" b="0" i="0" dirty="0">
                <a:solidFill>
                  <a:srgbClr val="333333"/>
                </a:solidFill>
                <a:effectLst/>
                <a:latin typeface="72"/>
              </a:rPr>
              <a:t>;</a:t>
            </a:r>
          </a:p>
          <a:p>
            <a:endParaRPr lang="en-US" b="0" i="0" dirty="0">
              <a:solidFill>
                <a:srgbClr val="333333"/>
              </a:solidFill>
              <a:effectLst/>
              <a:latin typeface="72"/>
            </a:endParaRPr>
          </a:p>
          <a:p>
            <a:r>
              <a:rPr lang="en-US" b="0" i="0" dirty="0">
                <a:solidFill>
                  <a:srgbClr val="333333"/>
                </a:solidFill>
                <a:effectLst/>
                <a:latin typeface="72"/>
              </a:rPr>
              <a:t>def Message </a:t>
            </a:r>
            <a:r>
              <a:rPr lang="en-US" b="0" i="0" dirty="0" err="1">
                <a:solidFill>
                  <a:srgbClr val="333333"/>
                </a:solidFill>
                <a:effectLst/>
                <a:latin typeface="72"/>
              </a:rPr>
              <a:t>processData</a:t>
            </a:r>
            <a:r>
              <a:rPr lang="en-US" b="0" i="0" dirty="0">
                <a:solidFill>
                  <a:srgbClr val="333333"/>
                </a:solidFill>
                <a:effectLst/>
                <a:latin typeface="72"/>
              </a:rPr>
              <a:t>(Message message) </a:t>
            </a:r>
          </a:p>
          <a:p>
            <a:r>
              <a:rPr lang="en-US" b="0" i="0" dirty="0">
                <a:solidFill>
                  <a:srgbClr val="333333"/>
                </a:solidFill>
                <a:effectLst/>
                <a:latin typeface="72"/>
              </a:rPr>
              <a:t>{</a:t>
            </a:r>
          </a:p>
          <a:p>
            <a:r>
              <a:rPr lang="en-US" b="0" i="0" dirty="0">
                <a:solidFill>
                  <a:srgbClr val="333333"/>
                </a:solidFill>
                <a:effectLst/>
                <a:latin typeface="72"/>
              </a:rPr>
              <a:t>	def body = </a:t>
            </a:r>
            <a:r>
              <a:rPr lang="en-US" b="0" i="0" dirty="0" err="1">
                <a:solidFill>
                  <a:srgbClr val="333333"/>
                </a:solidFill>
                <a:effectLst/>
                <a:latin typeface="72"/>
              </a:rPr>
              <a:t>message.getBody</a:t>
            </a:r>
            <a:r>
              <a:rPr lang="en-US" b="0" i="0" dirty="0">
                <a:solidFill>
                  <a:srgbClr val="333333"/>
                </a:solidFill>
                <a:effectLst/>
                <a:latin typeface="72"/>
              </a:rPr>
              <a:t>(</a:t>
            </a:r>
            <a:r>
              <a:rPr lang="en-US" b="0" i="0" dirty="0" err="1">
                <a:solidFill>
                  <a:srgbClr val="333333"/>
                </a:solidFill>
                <a:effectLst/>
                <a:latin typeface="72"/>
              </a:rPr>
              <a:t>java.lang.String</a:t>
            </a:r>
            <a:r>
              <a:rPr lang="en-US" b="0" i="0" dirty="0">
                <a:solidFill>
                  <a:srgbClr val="333333"/>
                </a:solidFill>
                <a:effectLst/>
                <a:latin typeface="72"/>
              </a:rPr>
              <a:t>) as String;</a:t>
            </a:r>
          </a:p>
          <a:p>
            <a:r>
              <a:rPr lang="en-US" b="0" i="0" dirty="0">
                <a:solidFill>
                  <a:srgbClr val="333333"/>
                </a:solidFill>
                <a:effectLst/>
                <a:latin typeface="72"/>
              </a:rPr>
              <a:t>	def </a:t>
            </a:r>
            <a:r>
              <a:rPr lang="en-US" b="0" i="0" dirty="0" err="1">
                <a:solidFill>
                  <a:srgbClr val="333333"/>
                </a:solidFill>
                <a:effectLst/>
                <a:latin typeface="72"/>
              </a:rPr>
              <a:t>messageLog</a:t>
            </a:r>
            <a:r>
              <a:rPr lang="en-US" b="0" i="0" dirty="0">
                <a:solidFill>
                  <a:srgbClr val="333333"/>
                </a:solidFill>
                <a:effectLst/>
                <a:latin typeface="72"/>
              </a:rPr>
              <a:t> = </a:t>
            </a:r>
            <a:r>
              <a:rPr lang="en-US" b="0" i="0" dirty="0" err="1">
                <a:solidFill>
                  <a:srgbClr val="333333"/>
                </a:solidFill>
                <a:effectLst/>
                <a:latin typeface="72"/>
              </a:rPr>
              <a:t>messageLogFactory.getMessageLog</a:t>
            </a:r>
            <a:r>
              <a:rPr lang="en-US" b="0" i="0" dirty="0">
                <a:solidFill>
                  <a:srgbClr val="333333"/>
                </a:solidFill>
                <a:effectLst/>
                <a:latin typeface="72"/>
              </a:rPr>
              <a:t>(message);</a:t>
            </a:r>
          </a:p>
          <a:p>
            <a:r>
              <a:rPr lang="en-US" b="0" i="0" dirty="0">
                <a:solidFill>
                  <a:srgbClr val="333333"/>
                </a:solidFill>
                <a:effectLst/>
                <a:latin typeface="72"/>
              </a:rPr>
              <a:t>	if(</a:t>
            </a:r>
            <a:r>
              <a:rPr lang="en-US" b="0" i="0" dirty="0" err="1">
                <a:solidFill>
                  <a:srgbClr val="333333"/>
                </a:solidFill>
                <a:effectLst/>
                <a:latin typeface="72"/>
              </a:rPr>
              <a:t>messageLog</a:t>
            </a:r>
            <a:r>
              <a:rPr lang="en-US" b="0" i="0" dirty="0">
                <a:solidFill>
                  <a:srgbClr val="333333"/>
                </a:solidFill>
                <a:effectLst/>
                <a:latin typeface="72"/>
              </a:rPr>
              <a:t> != null)</a:t>
            </a:r>
          </a:p>
          <a:p>
            <a:r>
              <a:rPr lang="en-US" b="0" i="0" dirty="0">
                <a:solidFill>
                  <a:srgbClr val="333333"/>
                </a:solidFill>
                <a:effectLst/>
                <a:latin typeface="72"/>
              </a:rPr>
              <a:t>	{</a:t>
            </a:r>
          </a:p>
          <a:p>
            <a:r>
              <a:rPr lang="en-US" b="0" i="0" dirty="0">
                <a:solidFill>
                  <a:srgbClr val="333333"/>
                </a:solidFill>
                <a:effectLst/>
                <a:latin typeface="72"/>
              </a:rPr>
              <a:t>	</a:t>
            </a:r>
            <a:r>
              <a:rPr lang="en-US" b="0" i="0" dirty="0" err="1">
                <a:solidFill>
                  <a:srgbClr val="333333"/>
                </a:solidFill>
                <a:effectLst/>
                <a:latin typeface="72"/>
              </a:rPr>
              <a:t>messageLog.addAttachmentAsString</a:t>
            </a:r>
            <a:r>
              <a:rPr lang="en-US" b="0" i="0" dirty="0">
                <a:solidFill>
                  <a:srgbClr val="333333"/>
                </a:solidFill>
                <a:effectLst/>
                <a:latin typeface="72"/>
              </a:rPr>
              <a:t>("Log current Payload:", body, "text/plain");</a:t>
            </a:r>
          </a:p>
          <a:p>
            <a:r>
              <a:rPr lang="en-US" b="0" i="0" dirty="0">
                <a:solidFill>
                  <a:srgbClr val="333333"/>
                </a:solidFill>
                <a:effectLst/>
                <a:latin typeface="72"/>
              </a:rPr>
              <a:t>     }</a:t>
            </a:r>
          </a:p>
          <a:p>
            <a:r>
              <a:rPr lang="en-US" b="0" i="0" dirty="0">
                <a:solidFill>
                  <a:srgbClr val="333333"/>
                </a:solidFill>
                <a:effectLst/>
                <a:latin typeface="72"/>
              </a:rPr>
              <a:t>	return message;</a:t>
            </a:r>
          </a:p>
          <a:p>
            <a:r>
              <a:rPr lang="en-US" b="0" i="0" dirty="0">
                <a:solidFill>
                  <a:srgbClr val="333333"/>
                </a:solidFill>
                <a:effectLst/>
                <a:latin typeface="72"/>
              </a:rPr>
              <a:t>}</a:t>
            </a:r>
            <a:endParaRPr lang="en-IN" dirty="0"/>
          </a:p>
        </p:txBody>
      </p:sp>
    </p:spTree>
    <p:extLst>
      <p:ext uri="{BB962C8B-B14F-4D97-AF65-F5344CB8AC3E}">
        <p14:creationId xmlns:p14="http://schemas.microsoft.com/office/powerpoint/2010/main" val="1516580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9F3-288A-4F5C-B597-B5793DEB41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53714D-2742-4AFB-B471-46A1AF42B59C}"/>
              </a:ext>
            </a:extLst>
          </p:cNvPr>
          <p:cNvSpPr>
            <a:spLocks noGrp="1"/>
          </p:cNvSpPr>
          <p:nvPr>
            <p:ph idx="1"/>
          </p:nvPr>
        </p:nvSpPr>
        <p:spPr/>
        <p:txBody>
          <a:bodyPr/>
          <a:lstStyle/>
          <a:p>
            <a:pPr algn="l"/>
            <a:r>
              <a:rPr lang="en-IN" b="0" i="0" dirty="0">
                <a:solidFill>
                  <a:srgbClr val="333333"/>
                </a:solidFill>
                <a:effectLst/>
                <a:latin typeface="72"/>
              </a:rPr>
              <a:t>Choose </a:t>
            </a:r>
            <a:r>
              <a:rPr lang="en-IN" b="1" i="0" dirty="0">
                <a:solidFill>
                  <a:srgbClr val="333333"/>
                </a:solidFill>
                <a:effectLst/>
                <a:latin typeface="72"/>
              </a:rPr>
              <a:t>OK</a:t>
            </a:r>
            <a:r>
              <a:rPr lang="en-IN" b="0" i="0" dirty="0">
                <a:solidFill>
                  <a:srgbClr val="333333"/>
                </a:solidFill>
                <a:effectLst/>
                <a:latin typeface="72"/>
              </a:rPr>
              <a:t>.</a:t>
            </a:r>
          </a:p>
          <a:p>
            <a:br>
              <a:rPr lang="en-IN" dirty="0"/>
            </a:br>
            <a:endParaRPr lang="en-IN" dirty="0"/>
          </a:p>
        </p:txBody>
      </p:sp>
    </p:spTree>
    <p:extLst>
      <p:ext uri="{BB962C8B-B14F-4D97-AF65-F5344CB8AC3E}">
        <p14:creationId xmlns:p14="http://schemas.microsoft.com/office/powerpoint/2010/main" val="1819439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75CD-F2CE-4C34-92C0-CEDBEB61BDB9}"/>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A3CB6C17-4860-4D9B-8B5A-6A313823B6BE}"/>
              </a:ext>
            </a:extLst>
          </p:cNvPr>
          <p:cNvSpPr>
            <a:spLocks noGrp="1"/>
          </p:cNvSpPr>
          <p:nvPr>
            <p:ph idx="1"/>
          </p:nvPr>
        </p:nvSpPr>
        <p:spPr>
          <a:xfrm>
            <a:off x="648931" y="2438401"/>
            <a:ext cx="3505495" cy="3785419"/>
          </a:xfrm>
        </p:spPr>
        <p:txBody>
          <a:bodyPr>
            <a:normAutofit/>
          </a:bodyPr>
          <a:lstStyle/>
          <a:p>
            <a:r>
              <a:rPr lang="en-US" sz="2000">
                <a:latin typeface="72"/>
              </a:rPr>
              <a:t>Save and deploy the integration flow on the tenant to process it.</a:t>
            </a:r>
          </a:p>
          <a:p>
            <a:pPr>
              <a:buFont typeface="+mj-lt"/>
              <a:buAutoNum type="arabicPeriod"/>
            </a:pPr>
            <a:r>
              <a:rPr lang="en-US" sz="2000">
                <a:latin typeface="72"/>
              </a:rPr>
              <a:t>When you've finished modeling the integration flow, select </a:t>
            </a:r>
            <a:r>
              <a:rPr lang="en-US" sz="2000" b="1">
                <a:latin typeface="72"/>
              </a:rPr>
              <a:t>Save</a:t>
            </a:r>
            <a:r>
              <a:rPr lang="en-US" sz="2000">
                <a:latin typeface="72"/>
              </a:rPr>
              <a:t>.</a:t>
            </a:r>
          </a:p>
          <a:p>
            <a:endParaRPr lang="en-IN" sz="2000"/>
          </a:p>
        </p:txBody>
      </p:sp>
      <p:pic>
        <p:nvPicPr>
          <p:cNvPr id="25602" name="Picture 2" descr="Graphical user interface&#10;&#10;Description automatically generated with medium confidence">
            <a:extLst>
              <a:ext uri="{FF2B5EF4-FFF2-40B4-BE49-F238E27FC236}">
                <a16:creationId xmlns:a16="http://schemas.microsoft.com/office/drawing/2014/main" id="{222338A9-41A9-423E-B96C-59C8A9657D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990976"/>
            <a:ext cx="6019331" cy="87280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9911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D7C3-4B32-4450-A1B0-92000170E7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A8DA35-6E59-49B3-BA13-E1D347F29C48}"/>
              </a:ext>
            </a:extLst>
          </p:cNvPr>
          <p:cNvSpPr>
            <a:spLocks noGrp="1"/>
          </p:cNvSpPr>
          <p:nvPr>
            <p:ph idx="1"/>
          </p:nvPr>
        </p:nvSpPr>
        <p:spPr/>
        <p:txBody>
          <a:bodyPr>
            <a:normAutofit/>
          </a:bodyPr>
          <a:lstStyle/>
          <a:p>
            <a:pPr algn="l">
              <a:buFont typeface="+mj-lt"/>
              <a:buAutoNum type="arabicPeriod"/>
            </a:pPr>
            <a:r>
              <a:rPr lang="en-US" b="0" i="0" dirty="0">
                <a:solidFill>
                  <a:srgbClr val="333333"/>
                </a:solidFill>
                <a:effectLst/>
                <a:latin typeface="72"/>
              </a:rPr>
              <a:t>Once saving has been successful, a corresponding status message is displayed.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Deploy</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 message is displayed that asks you to confirm this action.</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Yes</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Another message is displayed when the validation has been performed and the integration flow deployment has been triggered.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After successful deployment, a status message is displayed.</a:t>
            </a:r>
          </a:p>
          <a:p>
            <a:endParaRPr lang="en-IN" dirty="0"/>
          </a:p>
        </p:txBody>
      </p:sp>
    </p:spTree>
    <p:extLst>
      <p:ext uri="{BB962C8B-B14F-4D97-AF65-F5344CB8AC3E}">
        <p14:creationId xmlns:p14="http://schemas.microsoft.com/office/powerpoint/2010/main" val="34447266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9A71-116D-4CA2-B1B3-24AEDC83E3D5}"/>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0574F04B-D6E1-496F-B7C4-A87D69EF9037}"/>
              </a:ext>
            </a:extLst>
          </p:cNvPr>
          <p:cNvSpPr>
            <a:spLocks noGrp="1"/>
          </p:cNvSpPr>
          <p:nvPr>
            <p:ph idx="1"/>
          </p:nvPr>
        </p:nvSpPr>
        <p:spPr>
          <a:xfrm>
            <a:off x="648931" y="2438401"/>
            <a:ext cx="3505495" cy="3785419"/>
          </a:xfrm>
        </p:spPr>
        <p:txBody>
          <a:bodyPr>
            <a:normAutofit/>
          </a:bodyPr>
          <a:lstStyle/>
          <a:p>
            <a:pPr>
              <a:buFont typeface="+mj-lt"/>
              <a:buAutoNum type="arabicPeriod"/>
            </a:pPr>
            <a:r>
              <a:rPr lang="en-US" sz="2000">
                <a:latin typeface="72"/>
              </a:rPr>
              <a:t>Choose the </a:t>
            </a:r>
            <a:r>
              <a:rPr lang="en-US" sz="2000" b="1">
                <a:latin typeface="72"/>
              </a:rPr>
              <a:t>Operations</a:t>
            </a:r>
            <a:r>
              <a:rPr lang="en-US" sz="2000">
                <a:latin typeface="72"/>
              </a:rPr>
              <a:t> view to check the status of the deployment.</a:t>
            </a:r>
          </a:p>
          <a:p>
            <a:pPr>
              <a:buFont typeface="+mj-lt"/>
              <a:buAutoNum type="arabicPeriod"/>
            </a:pPr>
            <a:r>
              <a:rPr lang="en-US" sz="2000">
                <a:latin typeface="72"/>
              </a:rPr>
              <a:t>Select a tile in the section </a:t>
            </a:r>
            <a:r>
              <a:rPr lang="en-US" sz="2000" b="1">
                <a:latin typeface="72"/>
              </a:rPr>
              <a:t>Manage Integration Content</a:t>
            </a:r>
            <a:r>
              <a:rPr lang="en-US" sz="2000">
                <a:latin typeface="72"/>
              </a:rPr>
              <a:t>.</a:t>
            </a:r>
          </a:p>
          <a:p>
            <a:endParaRPr lang="en-IN" sz="2000"/>
          </a:p>
        </p:txBody>
      </p:sp>
      <p:pic>
        <p:nvPicPr>
          <p:cNvPr id="26626" name="Picture 2" descr="Graphical user interface, text, application, chat or text message&#10;&#10;Description automatically generated">
            <a:extLst>
              <a:ext uri="{FF2B5EF4-FFF2-40B4-BE49-F238E27FC236}">
                <a16:creationId xmlns:a16="http://schemas.microsoft.com/office/drawing/2014/main" id="{50A34E1D-1E71-4002-987D-C3EAA67A7C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75035" y="807593"/>
            <a:ext cx="5280987"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1326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6D91-B992-41F3-9452-844F8E573F94}"/>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BD28704E-DDE1-4321-9BD6-60BEECE289D1}"/>
              </a:ext>
            </a:extLst>
          </p:cNvPr>
          <p:cNvSpPr>
            <a:spLocks noGrp="1"/>
          </p:cNvSpPr>
          <p:nvPr>
            <p:ph idx="1"/>
          </p:nvPr>
        </p:nvSpPr>
        <p:spPr>
          <a:xfrm>
            <a:off x="648931" y="2438401"/>
            <a:ext cx="3505495" cy="3785419"/>
          </a:xfrm>
        </p:spPr>
        <p:txBody>
          <a:bodyPr>
            <a:normAutofit/>
          </a:bodyPr>
          <a:lstStyle/>
          <a:p>
            <a:r>
              <a:rPr lang="en-US" sz="2000">
                <a:latin typeface="72"/>
              </a:rPr>
              <a:t>You can check the deployment status of your integration flow.</a:t>
            </a:r>
            <a:br>
              <a:rPr lang="en-US" sz="2000"/>
            </a:br>
            <a:r>
              <a:rPr lang="en-US" sz="2000">
                <a:latin typeface="72"/>
              </a:rPr>
              <a:t>You can check the deployment status of your integration flow.</a:t>
            </a:r>
            <a:br>
              <a:rPr lang="en-US" sz="2000"/>
            </a:br>
            <a:endParaRPr lang="en-IN" sz="2000"/>
          </a:p>
        </p:txBody>
      </p:sp>
      <p:pic>
        <p:nvPicPr>
          <p:cNvPr id="27650" name="Picture 2" descr="Graphical user interface, application&#10;&#10;Description automatically generated">
            <a:extLst>
              <a:ext uri="{FF2B5EF4-FFF2-40B4-BE49-F238E27FC236}">
                <a16:creationId xmlns:a16="http://schemas.microsoft.com/office/drawing/2014/main" id="{D565A787-0FA4-4C85-8AA1-50C430C1F1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636627"/>
            <a:ext cx="6019331" cy="35815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178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D251-8D8E-445C-9DDE-F9DA964663F0}"/>
              </a:ext>
            </a:extLst>
          </p:cNvPr>
          <p:cNvSpPr>
            <a:spLocks noGrp="1"/>
          </p:cNvSpPr>
          <p:nvPr>
            <p:ph type="title"/>
          </p:nvPr>
        </p:nvSpPr>
        <p:spPr>
          <a:xfrm>
            <a:off x="648930" y="629268"/>
            <a:ext cx="3505495" cy="1622321"/>
          </a:xfrm>
        </p:spPr>
        <p:txBody>
          <a:bodyPr>
            <a:normAutofit/>
          </a:bodyPr>
          <a:lstStyle/>
          <a:p>
            <a:endParaRPr lang="en-IN"/>
          </a:p>
        </p:txBody>
      </p:sp>
      <p:sp>
        <p:nvSpPr>
          <p:cNvPr id="4" name="Rectangle 1">
            <a:extLst>
              <a:ext uri="{FF2B5EF4-FFF2-40B4-BE49-F238E27FC236}">
                <a16:creationId xmlns:a16="http://schemas.microsoft.com/office/drawing/2014/main" id="{9EE8FBF4-357E-46F2-A305-AFC597A6CE31}"/>
              </a:ext>
            </a:extLst>
          </p:cNvPr>
          <p:cNvSpPr>
            <a:spLocks noGrp="1" noChangeArrowheads="1"/>
          </p:cNvSpPr>
          <p:nvPr>
            <p:ph idx="1"/>
          </p:nvPr>
        </p:nvSpPr>
        <p:spPr bwMode="auto">
          <a:xfrm>
            <a:off x="648931" y="2438401"/>
            <a:ext cx="3505495" cy="37854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spcAft>
                <a:spcPts val="600"/>
              </a:spcAft>
              <a:buNone/>
            </a:pPr>
            <a:r>
              <a:rPr lang="en-US" altLang="en-US" sz="2000">
                <a:latin typeface="72"/>
              </a:rPr>
              <a:t>It changes from </a:t>
            </a:r>
            <a:r>
              <a:rPr lang="en-US" altLang="en-US" sz="2000">
                <a:latin typeface="Monaco"/>
              </a:rPr>
              <a:t>Starting</a:t>
            </a:r>
            <a:r>
              <a:rPr lang="en-US" altLang="en-US" sz="2000">
                <a:latin typeface="72"/>
              </a:rPr>
              <a:t> to </a:t>
            </a:r>
            <a:r>
              <a:rPr lang="en-US" altLang="en-US" sz="2000">
                <a:latin typeface="Monaco"/>
              </a:rPr>
              <a:t>Started</a:t>
            </a:r>
            <a:r>
              <a:rPr lang="en-US" altLang="en-US" sz="2000">
                <a:latin typeface="72"/>
              </a:rPr>
              <a:t>.</a:t>
            </a:r>
            <a:br>
              <a:rPr lang="en-US" altLang="en-US" sz="2000"/>
            </a:br>
            <a:endParaRPr lang="en-US" altLang="en-US" sz="2000"/>
          </a:p>
        </p:txBody>
      </p:sp>
      <p:pic>
        <p:nvPicPr>
          <p:cNvPr id="28675" name="Picture 3" descr="Graphical user interface, application&#10;&#10;Description automatically generated">
            <a:extLst>
              <a:ext uri="{FF2B5EF4-FFF2-40B4-BE49-F238E27FC236}">
                <a16:creationId xmlns:a16="http://schemas.microsoft.com/office/drawing/2014/main" id="{8127630C-3EAC-4FD4-84A0-C1705C5F2F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449236"/>
            <a:ext cx="6019331" cy="195628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46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73391F-BD3A-4C22-A4FA-6A4BF627701F}"/>
              </a:ext>
            </a:extLst>
          </p:cNvPr>
          <p:cNvSpPr>
            <a:spLocks noGrp="1"/>
          </p:cNvSpPr>
          <p:nvPr>
            <p:ph type="title"/>
          </p:nvPr>
        </p:nvSpPr>
        <p:spPr>
          <a:xfrm>
            <a:off x="635000" y="640823"/>
            <a:ext cx="3418659" cy="5583148"/>
          </a:xfrm>
        </p:spPr>
        <p:txBody>
          <a:bodyPr anchor="ctr">
            <a:normAutofit/>
          </a:bodyPr>
          <a:lstStyle/>
          <a:p>
            <a:r>
              <a:rPr lang="en-IN" sz="3800" b="1">
                <a:latin typeface="Arial" panose="020B0604020202020204" pitchFamily="34" charset="0"/>
                <a:ea typeface="Times New Roman" panose="02020603050405020304" pitchFamily="18" charset="0"/>
                <a:cs typeface="Times New Roman" panose="02020603050405020304" pitchFamily="18" charset="0"/>
              </a:rPr>
              <a:t>Subaccounts</a:t>
            </a:r>
            <a:br>
              <a:rPr lang="en-IN" sz="3800" b="1">
                <a:latin typeface="Calibri Light" panose="020F0302020204030204" pitchFamily="34" charset="0"/>
                <a:ea typeface="Times New Roman" panose="02020603050405020304" pitchFamily="18" charset="0"/>
                <a:cs typeface="Times New Roman" panose="02020603050405020304" pitchFamily="18" charset="0"/>
              </a:rPr>
            </a:br>
            <a:endParaRPr lang="en-IN" sz="38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B9E61D6-F196-5D5A-380B-0C797F9B93C1}"/>
              </a:ext>
            </a:extLst>
          </p:cNvPr>
          <p:cNvGraphicFramePr>
            <a:graphicFrameLocks noGrp="1"/>
          </p:cNvGraphicFramePr>
          <p:nvPr>
            <p:ph idx="1"/>
            <p:extLst>
              <p:ext uri="{D42A27DB-BD31-4B8C-83A1-F6EECF244321}">
                <p14:modId xmlns:p14="http://schemas.microsoft.com/office/powerpoint/2010/main" val="140745691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74744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6D84-5D9F-404C-81A7-0874A35BC876}"/>
              </a:ext>
            </a:extLst>
          </p:cNvPr>
          <p:cNvSpPr>
            <a:spLocks noGrp="1"/>
          </p:cNvSpPr>
          <p:nvPr>
            <p:ph type="title"/>
          </p:nvPr>
        </p:nvSpPr>
        <p:spPr/>
        <p:txBody>
          <a:bodyPr/>
          <a:lstStyle/>
          <a:p>
            <a:endParaRPr lang="en-IN"/>
          </a:p>
        </p:txBody>
      </p:sp>
      <p:sp>
        <p:nvSpPr>
          <p:cNvPr id="8" name="Rectangle 5">
            <a:extLst>
              <a:ext uri="{FF2B5EF4-FFF2-40B4-BE49-F238E27FC236}">
                <a16:creationId xmlns:a16="http://schemas.microsoft.com/office/drawing/2014/main" id="{51FF077A-71E2-4FBE-B701-F523311C1B72}"/>
              </a:ext>
            </a:extLst>
          </p:cNvPr>
          <p:cNvSpPr>
            <a:spLocks noGrp="1" noChangeArrowheads="1"/>
          </p:cNvSpPr>
          <p:nvPr>
            <p:ph idx="1"/>
          </p:nvPr>
        </p:nvSpPr>
        <p:spPr bwMode="auto">
          <a:xfrm>
            <a:off x="838202" y="1913057"/>
            <a:ext cx="7786036" cy="215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200" dirty="0">
                <a:solidFill>
                  <a:srgbClr val="333333"/>
                </a:solidFill>
                <a:latin typeface="72"/>
              </a:rPr>
              <a:t>When the integration flow has been deployed successfully, the message is processed without any further trigger (based on the settings of the timer).</a:t>
            </a:r>
            <a:endParaRPr lang="en-US" altLang="en-US" sz="800" dirty="0"/>
          </a:p>
          <a:p>
            <a:pPr marL="0" indent="0" eaLnBrk="0" fontAlgn="base" hangingPunct="0">
              <a:lnSpc>
                <a:spcPct val="100000"/>
              </a:lnSpc>
              <a:spcBef>
                <a:spcPct val="0"/>
              </a:spcBef>
              <a:spcAft>
                <a:spcPct val="0"/>
              </a:spcAft>
              <a:buFontTx/>
              <a:buAutoNum type="arabicPeriod"/>
            </a:pPr>
            <a:r>
              <a:rPr lang="en-US" altLang="en-US" sz="1200" dirty="0">
                <a:solidFill>
                  <a:srgbClr val="333333"/>
                </a:solidFill>
                <a:latin typeface="72"/>
              </a:rPr>
              <a:t>Go to the Operations view and select a tile under </a:t>
            </a:r>
            <a:r>
              <a:rPr lang="en-US" altLang="en-US" sz="1200" b="1" dirty="0">
                <a:solidFill>
                  <a:srgbClr val="333333"/>
                </a:solidFill>
                <a:latin typeface="72"/>
              </a:rPr>
              <a:t>Monitor Message Processing</a:t>
            </a:r>
            <a:r>
              <a:rPr lang="en-US" altLang="en-US" sz="1200" dirty="0">
                <a:solidFill>
                  <a:srgbClr val="333333"/>
                </a:solidFill>
                <a:latin typeface="72"/>
              </a:rPr>
              <a:t>.</a:t>
            </a:r>
          </a:p>
          <a:p>
            <a:pPr marL="0" indent="0" eaLnBrk="0" fontAlgn="base" hangingPunct="0">
              <a:lnSpc>
                <a:spcPct val="100000"/>
              </a:lnSpc>
              <a:spcBef>
                <a:spcPct val="0"/>
              </a:spcBef>
              <a:spcAft>
                <a:spcPct val="0"/>
              </a:spcAft>
              <a:buNone/>
            </a:pPr>
            <a:r>
              <a:rPr lang="en-US" altLang="en-US" sz="1200" dirty="0">
                <a:solidFill>
                  <a:srgbClr val="333333"/>
                </a:solidFill>
                <a:latin typeface="72"/>
              </a:rPr>
              <a:t>If your integration flow has been processed successfully, the status </a:t>
            </a:r>
            <a:r>
              <a:rPr lang="en-US" altLang="en-US" sz="1200" b="1" dirty="0">
                <a:solidFill>
                  <a:srgbClr val="333333"/>
                </a:solidFill>
                <a:latin typeface="72"/>
              </a:rPr>
              <a:t>Completed</a:t>
            </a:r>
            <a:r>
              <a:rPr lang="en-US" altLang="en-US" sz="1200" dirty="0">
                <a:solidFill>
                  <a:srgbClr val="333333"/>
                </a:solidFill>
                <a:latin typeface="72"/>
              </a:rPr>
              <a:t> should be shown.</a:t>
            </a:r>
          </a:p>
          <a:p>
            <a:pPr marL="0" indent="0" eaLnBrk="0" fontAlgn="base" hangingPunct="0">
              <a:lnSpc>
                <a:spcPct val="100000"/>
              </a:lnSpc>
              <a:spcBef>
                <a:spcPct val="0"/>
              </a:spcBef>
              <a:spcAft>
                <a:spcPct val="0"/>
              </a:spcAft>
              <a:buFontTx/>
              <a:buAutoNum type="arabicPeriod" startAt="2"/>
            </a:pPr>
            <a:r>
              <a:rPr lang="en-US" altLang="en-US" sz="1200" dirty="0">
                <a:solidFill>
                  <a:srgbClr val="333333"/>
                </a:solidFill>
                <a:latin typeface="72"/>
              </a:rPr>
              <a:t>Select the integration flow and analyze the details area to the right of the integration flow list.</a:t>
            </a:r>
          </a:p>
          <a:p>
            <a:pPr marL="0" indent="0" eaLnBrk="0" fontAlgn="base" hangingPunct="0">
              <a:lnSpc>
                <a:spcPct val="100000"/>
              </a:lnSpc>
              <a:spcBef>
                <a:spcPct val="0"/>
              </a:spcBef>
              <a:spcAft>
                <a:spcPct val="0"/>
              </a:spcAft>
              <a:buFontTx/>
              <a:buAutoNum type="arabicPeriod" startAt="3"/>
            </a:pPr>
            <a:r>
              <a:rPr lang="en-US" altLang="en-US" sz="1200" dirty="0">
                <a:solidFill>
                  <a:srgbClr val="333333"/>
                </a:solidFill>
                <a:latin typeface="72"/>
              </a:rPr>
              <a:t>Under </a:t>
            </a:r>
            <a:r>
              <a:rPr lang="en-US" altLang="en-US" sz="1200" b="1" dirty="0">
                <a:solidFill>
                  <a:srgbClr val="333333"/>
                </a:solidFill>
                <a:latin typeface="72"/>
              </a:rPr>
              <a:t>Attachments</a:t>
            </a:r>
            <a:r>
              <a:rPr lang="en-US" altLang="en-US" sz="1200" dirty="0">
                <a:solidFill>
                  <a:srgbClr val="333333"/>
                </a:solidFill>
                <a:latin typeface="72"/>
              </a:rPr>
              <a:t>, click </a:t>
            </a:r>
            <a:r>
              <a:rPr lang="en-US" altLang="en-US" sz="1200" b="1" dirty="0">
                <a:solidFill>
                  <a:srgbClr val="333333"/>
                </a:solidFill>
                <a:latin typeface="72"/>
              </a:rPr>
              <a:t>Log current Payload</a:t>
            </a:r>
            <a:r>
              <a:rPr lang="en-US" altLang="en-US" sz="1200" dirty="0">
                <a:solidFill>
                  <a:srgbClr val="333333"/>
                </a:solidFill>
                <a:latin typeface="72"/>
              </a:rPr>
              <a:t>.</a:t>
            </a:r>
          </a:p>
          <a:p>
            <a:pPr marL="0" indent="0" eaLnBrk="0" fontAlgn="base" hangingPunct="0">
              <a:lnSpc>
                <a:spcPct val="100000"/>
              </a:lnSpc>
              <a:spcBef>
                <a:spcPct val="0"/>
              </a:spcBef>
              <a:spcAft>
                <a:spcPct val="0"/>
              </a:spcAft>
              <a:buNone/>
            </a:pPr>
            <a:r>
              <a:rPr lang="en-US" altLang="en-US" sz="1200" dirty="0">
                <a:solidFill>
                  <a:srgbClr val="333333"/>
                </a:solidFill>
                <a:latin typeface="72"/>
              </a:rPr>
              <a:t>You should see the message content, which consists of the following text:</a:t>
            </a:r>
          </a:p>
          <a:p>
            <a:pPr marL="0" indent="0" eaLnBrk="0" fontAlgn="base" hangingPunct="0">
              <a:lnSpc>
                <a:spcPct val="100000"/>
              </a:lnSpc>
              <a:spcBef>
                <a:spcPct val="0"/>
              </a:spcBef>
              <a:spcAft>
                <a:spcPct val="0"/>
              </a:spcAft>
              <a:buNone/>
            </a:pPr>
            <a:r>
              <a:rPr lang="en-US" altLang="en-US" sz="1200" dirty="0">
                <a:solidFill>
                  <a:srgbClr val="333333"/>
                </a:solidFill>
                <a:latin typeface="Monaco"/>
              </a:rPr>
              <a:t>Hello World!</a:t>
            </a:r>
            <a:endParaRPr lang="en-US" altLang="en-US" sz="1200" dirty="0">
              <a:solidFill>
                <a:srgbClr val="333333"/>
              </a:solidFill>
              <a:latin typeface="72"/>
            </a:endParaRPr>
          </a:p>
          <a:p>
            <a:pPr marL="0" indent="0" eaLnBrk="0" fontAlgn="base" hangingPunct="0">
              <a:lnSpc>
                <a:spcPct val="100000"/>
              </a:lnSpc>
              <a:spcBef>
                <a:spcPct val="0"/>
              </a:spcBef>
              <a:spcAft>
                <a:spcPct val="0"/>
              </a:spcAft>
              <a:buNone/>
            </a:pPr>
            <a:endParaRPr lang="en-US" altLang="en-US" sz="1800" dirty="0">
              <a:latin typeface="Arial" panose="020B0604020202020204" pitchFamily="34" charset="0"/>
            </a:endParaRPr>
          </a:p>
        </p:txBody>
      </p:sp>
      <p:pic>
        <p:nvPicPr>
          <p:cNvPr id="11" name="Picture 4">
            <a:extLst>
              <a:ext uri="{FF2B5EF4-FFF2-40B4-BE49-F238E27FC236}">
                <a16:creationId xmlns:a16="http://schemas.microsoft.com/office/drawing/2014/main" id="{684CC2C6-2FBE-4E2C-9E29-79795B4C0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275" y="3542148"/>
            <a:ext cx="57150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9220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6CFE-4E83-460A-AB50-91E2A663586C}"/>
              </a:ext>
            </a:extLst>
          </p:cNvPr>
          <p:cNvSpPr>
            <a:spLocks noGrp="1"/>
          </p:cNvSpPr>
          <p:nvPr>
            <p:ph type="title"/>
          </p:nvPr>
        </p:nvSpPr>
        <p:spPr/>
        <p:txBody>
          <a:bodyPr>
            <a:normAutofit fontScale="90000"/>
          </a:bodyPr>
          <a:lstStyle/>
          <a:p>
            <a:r>
              <a:rPr lang="en-US" b="0" dirty="0">
                <a:effectLst/>
              </a:rPr>
              <a:t>Smoke Test Scenario with External Data Source</a:t>
            </a:r>
            <a:br>
              <a:rPr lang="en-US" b="0" dirty="0">
                <a:effectLst/>
              </a:rPr>
            </a:br>
            <a:br>
              <a:rPr lang="en-US" dirty="0">
                <a:effectLst/>
              </a:rPr>
            </a:br>
            <a:endParaRPr lang="en-IN" dirty="0"/>
          </a:p>
        </p:txBody>
      </p:sp>
      <p:sp>
        <p:nvSpPr>
          <p:cNvPr id="3" name="Content Placeholder 2">
            <a:extLst>
              <a:ext uri="{FF2B5EF4-FFF2-40B4-BE49-F238E27FC236}">
                <a16:creationId xmlns:a16="http://schemas.microsoft.com/office/drawing/2014/main" id="{E9CBA0F6-CF52-48DC-AF99-512FC7BFAD74}"/>
              </a:ext>
            </a:extLst>
          </p:cNvPr>
          <p:cNvSpPr>
            <a:spLocks noGrp="1"/>
          </p:cNvSpPr>
          <p:nvPr>
            <p:ph idx="1"/>
          </p:nvPr>
        </p:nvSpPr>
        <p:spPr/>
        <p:txBody>
          <a:bodyPr/>
          <a:lstStyle/>
          <a:p>
            <a:pPr algn="l"/>
            <a:r>
              <a:rPr lang="en-US" b="0" i="0" dirty="0">
                <a:solidFill>
                  <a:srgbClr val="333333"/>
                </a:solidFill>
                <a:effectLst/>
                <a:latin typeface="72"/>
              </a:rPr>
              <a:t>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access an OData API and get information about a product (for a specific product ID). The result is written into the message processing log which you can directly inspect with the message monitoring application.</a:t>
            </a:r>
          </a:p>
          <a:p>
            <a:br>
              <a:rPr lang="en-US" dirty="0"/>
            </a:br>
            <a:endParaRPr lang="en-IN" dirty="0"/>
          </a:p>
        </p:txBody>
      </p:sp>
    </p:spTree>
    <p:extLst>
      <p:ext uri="{BB962C8B-B14F-4D97-AF65-F5344CB8AC3E}">
        <p14:creationId xmlns:p14="http://schemas.microsoft.com/office/powerpoint/2010/main" val="27687021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0670-05C0-4894-96D8-A59F6E0C204D}"/>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D6E71B1E-CDAD-493A-90C6-AAA6395DC23D}"/>
              </a:ext>
            </a:extLst>
          </p:cNvPr>
          <p:cNvSpPr>
            <a:spLocks noGrp="1"/>
          </p:cNvSpPr>
          <p:nvPr>
            <p:ph idx="1"/>
          </p:nvPr>
        </p:nvSpPr>
        <p:spPr>
          <a:xfrm>
            <a:off x="648931" y="2438401"/>
            <a:ext cx="3505495" cy="3785419"/>
          </a:xfrm>
        </p:spPr>
        <p:txBody>
          <a:bodyPr>
            <a:normAutofit/>
          </a:bodyPr>
          <a:lstStyle/>
          <a:p>
            <a:r>
              <a:rPr lang="en-US" sz="2000">
                <a:latin typeface="72"/>
              </a:rPr>
              <a:t>In the course of this exercise, you develop the following integration flow.</a:t>
            </a:r>
          </a:p>
          <a:p>
            <a:br>
              <a:rPr lang="en-US" sz="2000"/>
            </a:br>
            <a:endParaRPr lang="en-IN" sz="2000"/>
          </a:p>
        </p:txBody>
      </p:sp>
      <p:pic>
        <p:nvPicPr>
          <p:cNvPr id="31746" name="Picture 2" descr="Diagram&#10;&#10;Description automatically generated">
            <a:extLst>
              <a:ext uri="{FF2B5EF4-FFF2-40B4-BE49-F238E27FC236}">
                <a16:creationId xmlns:a16="http://schemas.microsoft.com/office/drawing/2014/main" id="{DA208974-F480-448E-8D6B-5B75A2C7DF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027883"/>
            <a:ext cx="6019331" cy="279898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7910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5066-2960-40FA-89B8-87C5AB8B1D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96D391-BC77-4C48-8856-A7DAE4F0E56A}"/>
              </a:ext>
            </a:extLst>
          </p:cNvPr>
          <p:cNvSpPr>
            <a:spLocks noGrp="1"/>
          </p:cNvSpPr>
          <p:nvPr>
            <p:ph idx="1"/>
          </p:nvPr>
        </p:nvSpPr>
        <p:spPr/>
        <p:txBody>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endParaRPr lang="en-IN" dirty="0"/>
          </a:p>
        </p:txBody>
      </p:sp>
    </p:spTree>
    <p:extLst>
      <p:ext uri="{BB962C8B-B14F-4D97-AF65-F5344CB8AC3E}">
        <p14:creationId xmlns:p14="http://schemas.microsoft.com/office/powerpoint/2010/main" val="31925143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B293-1A70-470A-8FA5-21E7B07E4C64}"/>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B3370822-213B-4EAD-98A4-387E4F85ACE8}"/>
              </a:ext>
            </a:extLst>
          </p:cNvPr>
          <p:cNvSpPr>
            <a:spLocks noGrp="1" noChangeArrowheads="1"/>
          </p:cNvSpPr>
          <p:nvPr>
            <p:ph idx="1"/>
          </p:nvPr>
        </p:nvSpPr>
        <p:spPr bwMode="auto">
          <a:xfrm>
            <a:off x="838200" y="2349212"/>
            <a:ext cx="11445240" cy="335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a:solidFill>
                  <a:srgbClr val="333333"/>
                </a:solidFill>
                <a:latin typeface="72"/>
              </a:rPr>
              <a:t>This is how the integration flow will process the message at runtime:</a:t>
            </a:r>
            <a:endParaRPr lang="en-US" altLang="en-US" sz="800"/>
          </a:p>
          <a:p>
            <a:pPr marL="0" indent="0">
              <a:lnSpc>
                <a:spcPct val="100000"/>
              </a:lnSpc>
              <a:buFontTx/>
              <a:buAutoNum type="arabicPeriod"/>
            </a:pPr>
            <a:r>
              <a:rPr lang="en-US" altLang="en-US" sz="1200">
                <a:solidFill>
                  <a:srgbClr val="333333"/>
                </a:solidFill>
                <a:latin typeface="72"/>
              </a:rPr>
              <a:t>The Timer event triggers the processing of the message (according to the settings of the Timer's scheduler).</a:t>
            </a:r>
          </a:p>
          <a:p>
            <a:pPr marL="0" indent="0">
              <a:lnSpc>
                <a:spcPct val="100000"/>
              </a:lnSpc>
              <a:buFontTx/>
              <a:buAutoNum type="arabicPeriod" startAt="2"/>
            </a:pPr>
            <a:r>
              <a:rPr lang="en-US" altLang="en-US" sz="1200">
                <a:solidFill>
                  <a:srgbClr val="333333"/>
                </a:solidFill>
                <a:latin typeface="72"/>
              </a:rPr>
              <a:t>The first Content Modifier step creates a message with only one element, a </a:t>
            </a:r>
            <a:r>
              <a:rPr lang="en-US" altLang="en-US" sz="1200">
                <a:solidFill>
                  <a:srgbClr val="333333"/>
                </a:solidFill>
                <a:latin typeface="Monaco"/>
              </a:rPr>
              <a:t>productIdentifier</a:t>
            </a:r>
            <a:r>
              <a:rPr lang="en-US" altLang="en-US" sz="1200">
                <a:solidFill>
                  <a:srgbClr val="333333"/>
                </a:solidFill>
                <a:latin typeface="72"/>
              </a:rPr>
              <a:t> (to identify a product from the product catalog).</a:t>
            </a:r>
          </a:p>
          <a:p>
            <a:pPr marL="0" indent="0">
              <a:lnSpc>
                <a:spcPct val="100000"/>
              </a:lnSpc>
              <a:buNone/>
            </a:pPr>
            <a:r>
              <a:rPr lang="en-US" altLang="en-US" sz="1200">
                <a:solidFill>
                  <a:srgbClr val="333333"/>
                </a:solidFill>
                <a:latin typeface="72"/>
              </a:rPr>
              <a:t>The actual value of the </a:t>
            </a:r>
            <a:r>
              <a:rPr lang="en-US" altLang="en-US" sz="1200">
                <a:solidFill>
                  <a:srgbClr val="333333"/>
                </a:solidFill>
                <a:latin typeface="Monaco"/>
              </a:rPr>
              <a:t>productIdentifier</a:t>
            </a:r>
            <a:r>
              <a:rPr lang="en-US" altLang="en-US" sz="1200">
                <a:solidFill>
                  <a:srgbClr val="333333"/>
                </a:solidFill>
                <a:latin typeface="72"/>
              </a:rPr>
              <a:t> is </a:t>
            </a:r>
            <a:r>
              <a:rPr lang="en-US" altLang="en-US" sz="1200" i="1">
                <a:solidFill>
                  <a:srgbClr val="333333"/>
                </a:solidFill>
                <a:latin typeface="72"/>
              </a:rPr>
              <a:t>hard-coded</a:t>
            </a:r>
            <a:r>
              <a:rPr lang="en-US" altLang="en-US" sz="1200">
                <a:solidFill>
                  <a:srgbClr val="333333"/>
                </a:solidFill>
                <a:latin typeface="72"/>
              </a:rPr>
              <a:t> in this step. If you like to process the integration flow with another product identifier, you need to change the value in this step and re-deploy the integration flow again. This is the drawback which results from abstaining from a dedicated sender system.</a:t>
            </a:r>
          </a:p>
          <a:p>
            <a:pPr marL="0" indent="0">
              <a:lnSpc>
                <a:spcPct val="100000"/>
              </a:lnSpc>
              <a:buFontTx/>
              <a:buAutoNum type="arabicPeriod" startAt="3"/>
            </a:pPr>
            <a:r>
              <a:rPr lang="en-US" altLang="en-US" sz="1200">
                <a:solidFill>
                  <a:srgbClr val="333333"/>
                </a:solidFill>
                <a:latin typeface="72"/>
              </a:rPr>
              <a:t>The second Content Modifier creates a message header (which we also call </a:t>
            </a:r>
            <a:r>
              <a:rPr lang="en-US" altLang="en-US" sz="1200">
                <a:solidFill>
                  <a:srgbClr val="333333"/>
                </a:solidFill>
                <a:latin typeface="Monaco"/>
              </a:rPr>
              <a:t>productIdentifier</a:t>
            </a:r>
            <a:r>
              <a:rPr lang="en-US" altLang="en-US" sz="1200">
                <a:solidFill>
                  <a:srgbClr val="333333"/>
                </a:solidFill>
                <a:latin typeface="72"/>
              </a:rPr>
              <a:t>) and writes the actual value of the </a:t>
            </a:r>
            <a:r>
              <a:rPr lang="en-US" altLang="en-US" sz="1200">
                <a:solidFill>
                  <a:srgbClr val="333333"/>
                </a:solidFill>
                <a:latin typeface="Monaco"/>
              </a:rPr>
              <a:t>productIdentifier</a:t>
            </a:r>
            <a:r>
              <a:rPr lang="en-US" altLang="en-US" sz="1200">
                <a:solidFill>
                  <a:srgbClr val="333333"/>
                </a:solidFill>
                <a:latin typeface="72"/>
              </a:rPr>
              <a:t> element into it. This header will be used in the subsequent step.</a:t>
            </a:r>
          </a:p>
          <a:p>
            <a:pPr marL="0" indent="0">
              <a:lnSpc>
                <a:spcPct val="100000"/>
              </a:lnSpc>
              <a:buFontTx/>
              <a:buAutoNum type="arabicPeriod" startAt="4"/>
            </a:pPr>
            <a:r>
              <a:rPr lang="en-US" altLang="en-US" sz="1200">
                <a:solidFill>
                  <a:srgbClr val="333333"/>
                </a:solidFill>
                <a:latin typeface="72"/>
              </a:rPr>
              <a:t>The Request Reply step passes over the message to an external data source and retrieves data (about products) from there.</a:t>
            </a:r>
          </a:p>
          <a:p>
            <a:pPr marL="0" indent="0">
              <a:lnSpc>
                <a:spcPct val="100000"/>
              </a:lnSpc>
              <a:buNone/>
            </a:pPr>
            <a:r>
              <a:rPr lang="en-US" altLang="en-US" sz="1200">
                <a:solidFill>
                  <a:srgbClr val="333333"/>
                </a:solidFill>
                <a:latin typeface="72"/>
              </a:rPr>
              <a:t>The external data source is represented by the lower </a:t>
            </a:r>
            <a:r>
              <a:rPr lang="en-US" altLang="en-US" sz="1200">
                <a:solidFill>
                  <a:srgbClr val="333333"/>
                </a:solidFill>
                <a:latin typeface="Monaco"/>
              </a:rPr>
              <a:t>WebShop</a:t>
            </a:r>
            <a:r>
              <a:rPr lang="en-US" altLang="en-US" sz="1200">
                <a:solidFill>
                  <a:srgbClr val="333333"/>
                </a:solidFill>
                <a:latin typeface="72"/>
              </a:rPr>
              <a:t> shape.</a:t>
            </a:r>
          </a:p>
          <a:p>
            <a:pPr marL="0" indent="0">
              <a:lnSpc>
                <a:spcPct val="100000"/>
              </a:lnSpc>
              <a:buNone/>
            </a:pPr>
            <a:r>
              <a:rPr lang="en-US" altLang="en-US" sz="1200">
                <a:solidFill>
                  <a:srgbClr val="333333"/>
                </a:solidFill>
                <a:latin typeface="72"/>
              </a:rPr>
              <a:t>The external data source supports the Open DataProtocol (OData). For our scenario, we use the ESPM WebShop, which is based on the Enterprise Sales and Procurement Model (ESPM) provided by SAP.</a:t>
            </a:r>
          </a:p>
          <a:p>
            <a:pPr marL="0" indent="0">
              <a:lnSpc>
                <a:spcPct val="100000"/>
              </a:lnSpc>
              <a:buNone/>
            </a:pPr>
            <a:r>
              <a:rPr lang="en-US" altLang="en-US" sz="1200">
                <a:solidFill>
                  <a:srgbClr val="333333"/>
                </a:solidFill>
                <a:latin typeface="72"/>
              </a:rPr>
              <a:t>For the connection to the WebShop, an OData receiver channel is used. To query for exactly one product (for the product identifier provided with the inbound message), the header that has been created in the preceding Content Modifier is used.</a:t>
            </a:r>
          </a:p>
          <a:p>
            <a:pPr marL="0" indent="0">
              <a:lnSpc>
                <a:spcPct val="100000"/>
              </a:lnSpc>
              <a:buFontTx/>
              <a:buAutoNum type="arabicPeriod" startAt="5"/>
            </a:pPr>
            <a:r>
              <a:rPr lang="en-US" altLang="en-US" sz="1200">
                <a:solidFill>
                  <a:srgbClr val="333333"/>
                </a:solidFill>
                <a:latin typeface="72"/>
              </a:rPr>
              <a:t>The OData API provides the details of one specific product (according to the product identifier provided with the inbound message).</a:t>
            </a:r>
          </a:p>
          <a:p>
            <a:pPr marL="0" indent="0">
              <a:lnSpc>
                <a:spcPct val="100000"/>
              </a:lnSpc>
              <a:buFontTx/>
              <a:buAutoNum type="arabicPeriod" startAt="6"/>
            </a:pPr>
            <a:r>
              <a:rPr lang="en-US" altLang="en-US" sz="1200">
                <a:solidFill>
                  <a:srgbClr val="333333"/>
                </a:solidFill>
                <a:latin typeface="72"/>
              </a:rPr>
              <a:t>The Groovy Script step logs the payload of the message (that means, it writes the message content into the message processing log).</a:t>
            </a:r>
          </a:p>
          <a:p>
            <a:pPr marL="0" indent="0">
              <a:lnSpc>
                <a:spcPct val="100000"/>
              </a:lnSpc>
              <a:buNone/>
            </a:pPr>
            <a:r>
              <a:rPr lang="en-US" altLang="en-US" sz="1200">
                <a:solidFill>
                  <a:srgbClr val="333333"/>
                </a:solidFill>
                <a:latin typeface="72"/>
              </a:rPr>
              <a:t>You can then run the integration flow and monitor message processing as described under:</a:t>
            </a:r>
            <a:endParaRPr lang="en-US" altLang="en-US" sz="1800"/>
          </a:p>
        </p:txBody>
      </p:sp>
    </p:spTree>
    <p:extLst>
      <p:ext uri="{BB962C8B-B14F-4D97-AF65-F5344CB8AC3E}">
        <p14:creationId xmlns:p14="http://schemas.microsoft.com/office/powerpoint/2010/main" val="846440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E0A0-6147-48D8-95E2-EB91C8C81033}"/>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04E66D05-0106-480E-9378-D7217BB21A91}"/>
              </a:ext>
            </a:extLst>
          </p:cNvPr>
          <p:cNvSpPr>
            <a:spLocks noGrp="1"/>
          </p:cNvSpPr>
          <p:nvPr>
            <p:ph idx="1"/>
          </p:nvPr>
        </p:nvSpPr>
        <p:spPr>
          <a:xfrm>
            <a:off x="648931" y="2438401"/>
            <a:ext cx="3505495" cy="3785419"/>
          </a:xfrm>
        </p:spPr>
        <p:txBody>
          <a:bodyPr>
            <a:normAutofit/>
          </a:bodyPr>
          <a:lstStyle/>
          <a:p>
            <a:r>
              <a:rPr lang="en-US" sz="1700">
                <a:latin typeface="72"/>
              </a:rPr>
              <a:t>Create a Content Modifier to Define the Message Body</a:t>
            </a:r>
          </a:p>
          <a:p>
            <a:r>
              <a:rPr lang="en-US" sz="1700">
                <a:latin typeface="72"/>
              </a:rPr>
              <a:t>Add a Content Modifier step to create the message body.</a:t>
            </a:r>
          </a:p>
          <a:p>
            <a:r>
              <a:rPr lang="en-US" sz="1700">
                <a:latin typeface="72"/>
              </a:rPr>
              <a:t>As the integration flow has no sender, we use a Content Modifier to create a message from scratch.</a:t>
            </a:r>
          </a:p>
          <a:p>
            <a:pPr>
              <a:buFont typeface="+mj-lt"/>
              <a:buAutoNum type="arabicPeriod"/>
            </a:pPr>
            <a:r>
              <a:rPr lang="en-US" sz="1700">
                <a:latin typeface="72"/>
              </a:rPr>
              <a:t>To add a Content Modifier, go to the palette, choose the </a:t>
            </a:r>
            <a:r>
              <a:rPr lang="en-US" sz="1700" b="1">
                <a:latin typeface="72"/>
              </a:rPr>
              <a:t>Message Transformers</a:t>
            </a:r>
            <a:r>
              <a:rPr lang="en-US" sz="1700">
                <a:latin typeface="72"/>
              </a:rPr>
              <a:t> icon, and select the </a:t>
            </a:r>
            <a:r>
              <a:rPr lang="en-US" sz="1700" b="1">
                <a:latin typeface="72"/>
              </a:rPr>
              <a:t>Content Modifier</a:t>
            </a:r>
            <a:r>
              <a:rPr lang="en-US" sz="1700">
                <a:latin typeface="72"/>
              </a:rPr>
              <a:t> icon.</a:t>
            </a:r>
          </a:p>
          <a:p>
            <a:endParaRPr lang="en-IN" sz="1700"/>
          </a:p>
        </p:txBody>
      </p:sp>
      <p:pic>
        <p:nvPicPr>
          <p:cNvPr id="33794" name="Picture 2" descr="Graphical user interface, application&#10;&#10;Description automatically generated">
            <a:extLst>
              <a:ext uri="{FF2B5EF4-FFF2-40B4-BE49-F238E27FC236}">
                <a16:creationId xmlns:a16="http://schemas.microsoft.com/office/drawing/2014/main" id="{0C803E2F-FD49-4617-8A92-F9125E5C7A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897029"/>
            <a:ext cx="6019331" cy="506069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6706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CEE0-5A0F-4D77-A2C9-6F09D6FA41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07D027-F593-4667-9D4D-F744B7202D90}"/>
              </a:ext>
            </a:extLst>
          </p:cNvPr>
          <p:cNvSpPr>
            <a:spLocks noGrp="1"/>
          </p:cNvSpPr>
          <p:nvPr>
            <p:ph idx="1"/>
          </p:nvPr>
        </p:nvSpPr>
        <p:spPr>
          <a:xfrm>
            <a:off x="1040331" y="1962149"/>
            <a:ext cx="10515600" cy="4351339"/>
          </a:xfrm>
        </p:spPr>
        <p:txBody>
          <a:bodyPr/>
          <a:lstStyle/>
          <a:p>
            <a:pPr algn="l">
              <a:buFont typeface="+mj-lt"/>
              <a:buAutoNum type="arabicPeriod"/>
            </a:pPr>
            <a:r>
              <a:rPr lang="en-US" b="0" i="0" dirty="0">
                <a:solidFill>
                  <a:srgbClr val="333333"/>
                </a:solidFill>
                <a:effectLst/>
                <a:latin typeface="72"/>
              </a:rPr>
              <a:t>Place the Content Modifier in the model after the Timer Start event.</a:t>
            </a:r>
          </a:p>
          <a:p>
            <a:pPr algn="l">
              <a:buFont typeface="+mj-lt"/>
              <a:buAutoNum type="arabicPeriod"/>
            </a:pPr>
            <a:r>
              <a:rPr lang="en-US" b="0" i="0" dirty="0">
                <a:solidFill>
                  <a:srgbClr val="333333"/>
                </a:solidFill>
                <a:effectLst/>
                <a:latin typeface="72"/>
              </a:rPr>
              <a:t>In the Content Modifier properties section, go to the </a:t>
            </a:r>
            <a:r>
              <a:rPr lang="en-US" b="1" i="0" dirty="0">
                <a:solidFill>
                  <a:srgbClr val="333333"/>
                </a:solidFill>
                <a:effectLst/>
                <a:latin typeface="72"/>
              </a:rPr>
              <a:t>Message Body</a:t>
            </a:r>
            <a:r>
              <a:rPr lang="en-US" b="0" i="0" dirty="0">
                <a:solidFill>
                  <a:srgbClr val="333333"/>
                </a:solidFill>
                <a:effectLst/>
                <a:latin typeface="72"/>
              </a:rPr>
              <a:t> tab and enter the following string sequence in the entry field:</a:t>
            </a:r>
          </a:p>
          <a:p>
            <a:endParaRPr lang="en-IN" dirty="0"/>
          </a:p>
        </p:txBody>
      </p:sp>
      <p:sp>
        <p:nvSpPr>
          <p:cNvPr id="4" name="Rectangle 1">
            <a:extLst>
              <a:ext uri="{FF2B5EF4-FFF2-40B4-BE49-F238E27FC236}">
                <a16:creationId xmlns:a16="http://schemas.microsoft.com/office/drawing/2014/main" id="{8762ACC3-5AE3-4315-BBD4-2B988FE2D613}"/>
              </a:ext>
            </a:extLst>
          </p:cNvPr>
          <p:cNvSpPr>
            <a:spLocks noChangeArrowheads="1"/>
          </p:cNvSpPr>
          <p:nvPr/>
        </p:nvSpPr>
        <p:spPr bwMode="auto">
          <a:xfrm>
            <a:off x="636069" y="3836129"/>
            <a:ext cx="3803884" cy="35394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3308"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en-US" altLang="en-US" sz="1200" b="1">
                <a:solidFill>
                  <a:srgbClr val="333333"/>
                </a:solidFill>
                <a:latin typeface="72"/>
              </a:rPr>
              <a:t>Sample Code</a:t>
            </a:r>
            <a:endParaRPr lang="en-US" altLang="en-US" sz="800">
              <a:solidFill>
                <a:prstClr val="black"/>
              </a:solidFill>
            </a:endParaRPr>
          </a:p>
          <a:p>
            <a:pPr defTabSz="914377"/>
            <a:r>
              <a:rPr lang="en-US" altLang="en-US" sz="1100">
                <a:solidFill>
                  <a:srgbClr val="000088"/>
                </a:solidFill>
                <a:latin typeface="Monaco"/>
              </a:rPr>
              <a:t>&lt;root&gt;</a:t>
            </a:r>
            <a:r>
              <a:rPr lang="en-US" altLang="en-US" sz="1100">
                <a:solidFill>
                  <a:srgbClr val="000000"/>
                </a:solidFill>
                <a:latin typeface="Monaco"/>
              </a:rPr>
              <a:t> </a:t>
            </a:r>
            <a:r>
              <a:rPr lang="en-US" altLang="en-US" sz="1100">
                <a:solidFill>
                  <a:srgbClr val="000088"/>
                </a:solidFill>
                <a:latin typeface="Monaco"/>
              </a:rPr>
              <a:t>&lt;productIdentifier&gt;</a:t>
            </a:r>
            <a:r>
              <a:rPr lang="en-US" altLang="en-US" sz="1100">
                <a:solidFill>
                  <a:srgbClr val="000000"/>
                </a:solidFill>
                <a:latin typeface="Monaco"/>
              </a:rPr>
              <a:t>HT-1080</a:t>
            </a:r>
            <a:r>
              <a:rPr lang="en-US" altLang="en-US" sz="1100">
                <a:solidFill>
                  <a:srgbClr val="000088"/>
                </a:solidFill>
                <a:latin typeface="Monaco"/>
              </a:rPr>
              <a:t>&lt;/productIdentifier&gt;</a:t>
            </a:r>
            <a:r>
              <a:rPr lang="en-US" altLang="en-US" sz="1100">
                <a:solidFill>
                  <a:srgbClr val="000000"/>
                </a:solidFill>
                <a:latin typeface="Monaco"/>
              </a:rPr>
              <a:t> </a:t>
            </a:r>
            <a:r>
              <a:rPr lang="en-US" altLang="en-US" sz="1100">
                <a:solidFill>
                  <a:srgbClr val="000088"/>
                </a:solidFill>
                <a:latin typeface="Monaco"/>
              </a:rPr>
              <a:t>&lt;/root&gt;</a:t>
            </a:r>
            <a:endParaRPr lang="en-US" altLang="en-US">
              <a:solidFill>
                <a:prstClr val="black"/>
              </a:solidFill>
            </a:endParaRPr>
          </a:p>
        </p:txBody>
      </p:sp>
    </p:spTree>
    <p:extLst>
      <p:ext uri="{BB962C8B-B14F-4D97-AF65-F5344CB8AC3E}">
        <p14:creationId xmlns:p14="http://schemas.microsoft.com/office/powerpoint/2010/main" val="24673873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315E-2A92-4301-A38E-9C6FA2F5A8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BC6A95-70A9-47C5-B556-3125B2AE1DF3}"/>
              </a:ext>
            </a:extLst>
          </p:cNvPr>
          <p:cNvSpPr>
            <a:spLocks noGrp="1"/>
          </p:cNvSpPr>
          <p:nvPr>
            <p:ph idx="1"/>
          </p:nvPr>
        </p:nvSpPr>
        <p:spPr/>
        <p:txBody>
          <a:bodyPr/>
          <a:lstStyle/>
          <a:p>
            <a:r>
              <a:rPr lang="en-US" b="0" i="0" dirty="0">
                <a:solidFill>
                  <a:srgbClr val="333333"/>
                </a:solidFill>
                <a:effectLst/>
                <a:latin typeface="72"/>
              </a:rPr>
              <a:t>This simulates the inbound XML message.</a:t>
            </a:r>
            <a:br>
              <a:rPr lang="en-US" dirty="0"/>
            </a:br>
            <a:endParaRPr lang="en-IN" dirty="0"/>
          </a:p>
        </p:txBody>
      </p:sp>
      <p:pic>
        <p:nvPicPr>
          <p:cNvPr id="35842" name="Picture 2">
            <a:extLst>
              <a:ext uri="{FF2B5EF4-FFF2-40B4-BE49-F238E27FC236}">
                <a16:creationId xmlns:a16="http://schemas.microsoft.com/office/drawing/2014/main" id="{B5C1E923-EC33-4CC1-A374-55A22E11F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9" y="2381251"/>
            <a:ext cx="572452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085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B680-7FFC-4FAB-AB8F-2F81145E462D}"/>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769613F8-F041-4507-AA4D-63660C79C601}"/>
              </a:ext>
            </a:extLst>
          </p:cNvPr>
          <p:cNvSpPr>
            <a:spLocks noGrp="1"/>
          </p:cNvSpPr>
          <p:nvPr>
            <p:ph idx="1"/>
          </p:nvPr>
        </p:nvSpPr>
        <p:spPr>
          <a:xfrm>
            <a:off x="648931" y="2438401"/>
            <a:ext cx="3505495" cy="3785419"/>
          </a:xfrm>
        </p:spPr>
        <p:txBody>
          <a:bodyPr>
            <a:normAutofit/>
          </a:bodyPr>
          <a:lstStyle/>
          <a:p>
            <a:r>
              <a:rPr lang="en-US" sz="2000">
                <a:latin typeface="72"/>
              </a:rPr>
              <a:t>Connect the Timer event with the Content Modifier. To do this, select the Timer event, click the arrow icon, and drag and drop the cursor to the Content Modifier.</a:t>
            </a:r>
            <a:br>
              <a:rPr lang="en-US" sz="2000"/>
            </a:br>
            <a:endParaRPr lang="en-IN" sz="2000"/>
          </a:p>
        </p:txBody>
      </p:sp>
      <p:pic>
        <p:nvPicPr>
          <p:cNvPr id="36866" name="Picture 2">
            <a:extLst>
              <a:ext uri="{FF2B5EF4-FFF2-40B4-BE49-F238E27FC236}">
                <a16:creationId xmlns:a16="http://schemas.microsoft.com/office/drawing/2014/main" id="{6A7B2D41-54C8-487D-A4D1-4549E940BF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817207"/>
            <a:ext cx="6019331" cy="322034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6969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2571-D609-48C2-9E45-92FB4FB850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DB629E-1BA3-432C-9C1B-171A1F41A378}"/>
              </a:ext>
            </a:extLst>
          </p:cNvPr>
          <p:cNvSpPr>
            <a:spLocks noGrp="1"/>
          </p:cNvSpPr>
          <p:nvPr>
            <p:ph idx="1"/>
          </p:nvPr>
        </p:nvSpPr>
        <p:spPr/>
        <p:txBody>
          <a:bodyPr/>
          <a:lstStyle/>
          <a:p>
            <a:r>
              <a:rPr lang="en-US" b="0" i="0" dirty="0">
                <a:solidFill>
                  <a:srgbClr val="333333"/>
                </a:solidFill>
                <a:effectLst/>
                <a:latin typeface="72"/>
              </a:rPr>
              <a:t>Create a Content Modifier to Add a Header</a:t>
            </a:r>
          </a:p>
          <a:p>
            <a:endParaRPr lang="en-IN" dirty="0"/>
          </a:p>
        </p:txBody>
      </p:sp>
    </p:spTree>
    <p:extLst>
      <p:ext uri="{BB962C8B-B14F-4D97-AF65-F5344CB8AC3E}">
        <p14:creationId xmlns:p14="http://schemas.microsoft.com/office/powerpoint/2010/main" val="3850749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Subaccounts">
            <a:extLst>
              <a:ext uri="{FF2B5EF4-FFF2-40B4-BE49-F238E27FC236}">
                <a16:creationId xmlns:a16="http://schemas.microsoft.com/office/drawing/2014/main" id="{11D2509F-34DB-44D1-8C17-39622780C2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962163" y="963086"/>
            <a:ext cx="7746709" cy="4890253"/>
          </a:xfrm>
          <a:prstGeom prst="rect">
            <a:avLst/>
          </a:prstGeom>
          <a:noFill/>
        </p:spPr>
      </p:pic>
    </p:spTree>
    <p:extLst>
      <p:ext uri="{BB962C8B-B14F-4D97-AF65-F5344CB8AC3E}">
        <p14:creationId xmlns:p14="http://schemas.microsoft.com/office/powerpoint/2010/main" val="113532835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266BB-D516-4574-A064-6E8ACAC61661}"/>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8BA85623-7EA5-441D-8CA0-BE76A74A7270}"/>
              </a:ext>
            </a:extLst>
          </p:cNvPr>
          <p:cNvSpPr>
            <a:spLocks noGrp="1" noChangeArrowheads="1"/>
          </p:cNvSpPr>
          <p:nvPr>
            <p:ph idx="1"/>
          </p:nvPr>
        </p:nvSpPr>
        <p:spPr bwMode="auto">
          <a:xfrm>
            <a:off x="539017" y="2727374"/>
            <a:ext cx="11652985" cy="26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15870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dirty="0">
                <a:solidFill>
                  <a:srgbClr val="333333"/>
                </a:solidFill>
                <a:latin typeface="72"/>
              </a:rPr>
              <a:t>Add a Content Modifier to your model to define a header, which will be used in a later step to filter data from the external source.</a:t>
            </a:r>
            <a:endParaRPr lang="en-US" altLang="en-US" sz="800" dirty="0"/>
          </a:p>
          <a:p>
            <a:pPr marL="0" indent="0">
              <a:lnSpc>
                <a:spcPct val="100000"/>
              </a:lnSpc>
              <a:buNone/>
            </a:pPr>
            <a:r>
              <a:rPr lang="en-US" altLang="en-US" sz="1200" dirty="0">
                <a:solidFill>
                  <a:srgbClr val="333333"/>
                </a:solidFill>
                <a:latin typeface="72"/>
              </a:rPr>
              <a:t>If you remember, our input message has only one field: </a:t>
            </a:r>
            <a:r>
              <a:rPr lang="en-US" altLang="en-US" sz="1200" dirty="0" err="1">
                <a:solidFill>
                  <a:srgbClr val="333333"/>
                </a:solidFill>
                <a:latin typeface="Monaco"/>
              </a:rPr>
              <a:t>productIdentifier</a:t>
            </a:r>
            <a:r>
              <a:rPr lang="en-US" altLang="en-US" sz="1200" dirty="0">
                <a:solidFill>
                  <a:srgbClr val="333333"/>
                </a:solidFill>
                <a:latin typeface="72"/>
              </a:rPr>
              <a:t>. This field will contain a product identifier that we want to use to filter the results from the</a:t>
            </a:r>
          </a:p>
          <a:p>
            <a:pPr marL="0" indent="0">
              <a:lnSpc>
                <a:spcPct val="100000"/>
              </a:lnSpc>
              <a:buNone/>
            </a:pPr>
            <a:r>
              <a:rPr lang="en-US" altLang="en-US" sz="1200" dirty="0">
                <a:solidFill>
                  <a:srgbClr val="333333"/>
                </a:solidFill>
                <a:latin typeface="72"/>
              </a:rPr>
              <a:t> </a:t>
            </a:r>
            <a:r>
              <a:rPr lang="en-US" altLang="en-US" sz="1200" dirty="0" err="1">
                <a:solidFill>
                  <a:srgbClr val="333333"/>
                </a:solidFill>
                <a:latin typeface="72"/>
              </a:rPr>
              <a:t>WebShop</a:t>
            </a:r>
            <a:r>
              <a:rPr lang="en-US" altLang="en-US" sz="1200" dirty="0">
                <a:solidFill>
                  <a:srgbClr val="333333"/>
                </a:solidFill>
                <a:latin typeface="72"/>
              </a:rPr>
              <a:t> application.</a:t>
            </a:r>
            <a:endParaRPr lang="en-US" altLang="en-US" sz="800" dirty="0"/>
          </a:p>
          <a:p>
            <a:pPr marL="0" indent="0">
              <a:lnSpc>
                <a:spcPct val="100000"/>
              </a:lnSpc>
              <a:buNone/>
            </a:pPr>
            <a:r>
              <a:rPr lang="en-US" altLang="en-US" sz="1200" dirty="0">
                <a:solidFill>
                  <a:srgbClr val="333333"/>
                </a:solidFill>
                <a:latin typeface="72"/>
              </a:rPr>
              <a:t>To make this number available to the integration framework during message processing, SAP Cloud Integration provides the option to store the value of </a:t>
            </a:r>
            <a:r>
              <a:rPr lang="en-US" altLang="en-US" sz="1200" dirty="0" err="1">
                <a:solidFill>
                  <a:srgbClr val="333333"/>
                </a:solidFill>
                <a:latin typeface="Monaco"/>
              </a:rPr>
              <a:t>productIde</a:t>
            </a:r>
            <a:endParaRPr lang="en-US" altLang="en-US" sz="1200" dirty="0">
              <a:solidFill>
                <a:srgbClr val="333333"/>
              </a:solidFill>
              <a:latin typeface="Monaco"/>
            </a:endParaRPr>
          </a:p>
          <a:p>
            <a:pPr marL="0" indent="0">
              <a:lnSpc>
                <a:spcPct val="100000"/>
              </a:lnSpc>
              <a:buNone/>
            </a:pPr>
            <a:r>
              <a:rPr lang="en-US" altLang="en-US" sz="1200" dirty="0" err="1">
                <a:solidFill>
                  <a:srgbClr val="333333"/>
                </a:solidFill>
                <a:latin typeface="Monaco"/>
              </a:rPr>
              <a:t>ntifier</a:t>
            </a:r>
            <a:r>
              <a:rPr lang="en-US" altLang="en-US" sz="1200" dirty="0">
                <a:solidFill>
                  <a:srgbClr val="333333"/>
                </a:solidFill>
                <a:latin typeface="72"/>
              </a:rPr>
              <a:t> from the incoming message either in the message header or in a data container referred to as an exchange property.</a:t>
            </a:r>
            <a:endParaRPr lang="en-US" altLang="en-US" sz="800" dirty="0"/>
          </a:p>
          <a:p>
            <a:pPr marL="0" indent="0">
              <a:lnSpc>
                <a:spcPct val="100000"/>
              </a:lnSpc>
              <a:buNone/>
            </a:pPr>
            <a:r>
              <a:rPr lang="en-US" altLang="en-US" sz="1200" dirty="0">
                <a:solidFill>
                  <a:srgbClr val="333333"/>
                </a:solidFill>
                <a:latin typeface="72"/>
              </a:rPr>
              <a:t>We use the first option, and to prepare the message accordingly we use a Content Modifier.</a:t>
            </a:r>
            <a:endParaRPr lang="en-US" altLang="en-US" sz="800" dirty="0"/>
          </a:p>
          <a:p>
            <a:pPr marL="0" indent="0">
              <a:lnSpc>
                <a:spcPct val="100000"/>
              </a:lnSpc>
              <a:buFontTx/>
              <a:buAutoNum type="arabicPeriod"/>
            </a:pPr>
            <a:r>
              <a:rPr lang="en-US" altLang="en-US" sz="1200" dirty="0">
                <a:solidFill>
                  <a:srgbClr val="333333"/>
                </a:solidFill>
                <a:latin typeface="72"/>
              </a:rPr>
              <a:t>Add a second Content Modifier (after the first one) to the integration flow model.</a:t>
            </a:r>
          </a:p>
          <a:p>
            <a:pPr marL="0" indent="0">
              <a:lnSpc>
                <a:spcPct val="100000"/>
              </a:lnSpc>
              <a:buFontTx/>
              <a:buAutoNum type="arabicPeriod" startAt="2"/>
            </a:pPr>
            <a:r>
              <a:rPr lang="en-US" altLang="en-US" sz="1200" dirty="0">
                <a:solidFill>
                  <a:srgbClr val="333333"/>
                </a:solidFill>
                <a:latin typeface="72"/>
              </a:rPr>
              <a:t>In the properties section of the second Content Modifier, go to the </a:t>
            </a:r>
            <a:r>
              <a:rPr lang="en-US" altLang="en-US" sz="1200" b="1" dirty="0">
                <a:solidFill>
                  <a:srgbClr val="333333"/>
                </a:solidFill>
                <a:latin typeface="72"/>
              </a:rPr>
              <a:t>Message Header</a:t>
            </a:r>
            <a:r>
              <a:rPr lang="en-US" altLang="en-US" sz="1200" dirty="0">
                <a:solidFill>
                  <a:srgbClr val="333333"/>
                </a:solidFill>
                <a:latin typeface="72"/>
              </a:rPr>
              <a:t> tab and choose </a:t>
            </a:r>
            <a:r>
              <a:rPr lang="en-US" altLang="en-US" sz="1200" b="1" dirty="0">
                <a:solidFill>
                  <a:srgbClr val="333333"/>
                </a:solidFill>
                <a:latin typeface="72"/>
              </a:rPr>
              <a:t>Add</a:t>
            </a:r>
            <a:r>
              <a:rPr lang="en-US" altLang="en-US" sz="1200" dirty="0">
                <a:solidFill>
                  <a:srgbClr val="333333"/>
                </a:solidFill>
                <a:latin typeface="72"/>
              </a:rPr>
              <a:t>.</a:t>
            </a:r>
          </a:p>
          <a:p>
            <a:pPr marL="0" indent="0">
              <a:lnSpc>
                <a:spcPct val="100000"/>
              </a:lnSpc>
              <a:buFontTx/>
              <a:buAutoNum type="arabicPeriod" startAt="3"/>
            </a:pPr>
            <a:r>
              <a:rPr lang="en-US" altLang="en-US" sz="1200" dirty="0">
                <a:solidFill>
                  <a:srgbClr val="333333"/>
                </a:solidFill>
                <a:latin typeface="72"/>
              </a:rPr>
              <a:t>Specify the following parameters:</a:t>
            </a:r>
          </a:p>
          <a:p>
            <a:pPr marL="457189" lvl="1" indent="0">
              <a:lnSpc>
                <a:spcPct val="100000"/>
              </a:lnSpc>
              <a:buFontTx/>
              <a:buChar char="•"/>
            </a:pPr>
            <a:r>
              <a:rPr lang="en-US" altLang="en-US" sz="1200" b="1" dirty="0">
                <a:solidFill>
                  <a:srgbClr val="333333"/>
                </a:solidFill>
                <a:latin typeface="72"/>
              </a:rPr>
              <a:t>Name</a:t>
            </a:r>
            <a:r>
              <a:rPr lang="en-US" altLang="en-US" sz="1200" dirty="0">
                <a:solidFill>
                  <a:srgbClr val="333333"/>
                </a:solidFill>
                <a:latin typeface="72"/>
              </a:rPr>
              <a:t>: Enter any name, for example, </a:t>
            </a:r>
            <a:r>
              <a:rPr lang="en-US" altLang="en-US" sz="1000" dirty="0" err="1">
                <a:solidFill>
                  <a:srgbClr val="333333"/>
                </a:solidFill>
                <a:latin typeface="Monaco"/>
              </a:rPr>
              <a:t>productIdentifier</a:t>
            </a:r>
            <a:r>
              <a:rPr lang="en-US" altLang="en-US" sz="1200" dirty="0">
                <a:solidFill>
                  <a:srgbClr val="333333"/>
                </a:solidFill>
                <a:latin typeface="72"/>
              </a:rPr>
              <a:t>. This is the name of the header that will be created by the Content Modifier step.</a:t>
            </a:r>
          </a:p>
          <a:p>
            <a:pPr marL="457189" lvl="1" indent="0">
              <a:lnSpc>
                <a:spcPct val="100000"/>
              </a:lnSpc>
              <a:buFontTx/>
              <a:buChar char="•"/>
            </a:pPr>
            <a:r>
              <a:rPr lang="en-US" altLang="en-US" sz="1200" b="1" dirty="0">
                <a:solidFill>
                  <a:srgbClr val="333333"/>
                </a:solidFill>
                <a:latin typeface="72"/>
              </a:rPr>
              <a:t>Type</a:t>
            </a:r>
            <a:r>
              <a:rPr lang="en-US" altLang="en-US" sz="1200" dirty="0">
                <a:solidFill>
                  <a:srgbClr val="333333"/>
                </a:solidFill>
                <a:latin typeface="72"/>
              </a:rPr>
              <a:t>: Select </a:t>
            </a:r>
            <a:r>
              <a:rPr lang="en-US" altLang="en-US" sz="1200" b="1" dirty="0">
                <a:solidFill>
                  <a:srgbClr val="333333"/>
                </a:solidFill>
                <a:latin typeface="72"/>
              </a:rPr>
              <a:t>XPath</a:t>
            </a:r>
            <a:r>
              <a:rPr lang="en-US" altLang="en-US" sz="1200" dirty="0">
                <a:solidFill>
                  <a:srgbClr val="333333"/>
                </a:solidFill>
                <a:latin typeface="72"/>
              </a:rPr>
              <a:t>.</a:t>
            </a:r>
          </a:p>
          <a:p>
            <a:pPr marL="0" indent="0">
              <a:lnSpc>
                <a:spcPct val="100000"/>
              </a:lnSpc>
              <a:buNone/>
            </a:pPr>
            <a:endParaRPr lang="en-US" altLang="en-US" sz="1800" dirty="0"/>
          </a:p>
        </p:txBody>
      </p:sp>
    </p:spTree>
    <p:extLst>
      <p:ext uri="{BB962C8B-B14F-4D97-AF65-F5344CB8AC3E}">
        <p14:creationId xmlns:p14="http://schemas.microsoft.com/office/powerpoint/2010/main" val="32255346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4CB7-8691-45E1-8F8A-E4B91D6DA4EB}"/>
              </a:ext>
            </a:extLst>
          </p:cNvPr>
          <p:cNvSpPr>
            <a:spLocks noGrp="1"/>
          </p:cNvSpPr>
          <p:nvPr>
            <p:ph type="title"/>
          </p:nvPr>
        </p:nvSpPr>
        <p:spPr>
          <a:xfrm>
            <a:off x="1286935" y="1286935"/>
            <a:ext cx="9618132" cy="790147"/>
          </a:xfrm>
          <a:solidFill>
            <a:schemeClr val="tx1"/>
          </a:solidFill>
        </p:spPr>
        <p:txBody>
          <a:bodyPr>
            <a:normAutofit/>
          </a:bodyPr>
          <a:lstStyle/>
          <a:p>
            <a:pPr algn="ctr"/>
            <a:endParaRPr lang="en-IN" sz="3200">
              <a:solidFill>
                <a:schemeClr val="bg1"/>
              </a:solidFill>
            </a:endParaRPr>
          </a:p>
        </p:txBody>
      </p:sp>
      <p:sp>
        <p:nvSpPr>
          <p:cNvPr id="3" name="Content Placeholder 2">
            <a:extLst>
              <a:ext uri="{FF2B5EF4-FFF2-40B4-BE49-F238E27FC236}">
                <a16:creationId xmlns:a16="http://schemas.microsoft.com/office/drawing/2014/main" id="{6C8DE8A2-554C-4EDE-8EB0-BD8A1FD1C37D}"/>
              </a:ext>
            </a:extLst>
          </p:cNvPr>
          <p:cNvSpPr>
            <a:spLocks noGrp="1"/>
          </p:cNvSpPr>
          <p:nvPr>
            <p:ph idx="1"/>
          </p:nvPr>
        </p:nvSpPr>
        <p:spPr>
          <a:xfrm>
            <a:off x="1286935" y="2365002"/>
            <a:ext cx="9618132" cy="1536383"/>
          </a:xfrm>
        </p:spPr>
        <p:txBody>
          <a:bodyPr>
            <a:normAutofit/>
          </a:bodyPr>
          <a:lstStyle/>
          <a:p>
            <a:endParaRPr lang="en-US" sz="2000"/>
          </a:p>
          <a:p>
            <a:r>
              <a:rPr lang="en-US" sz="2000"/>
              <a:t>Data Type: Enter java.lang.String.</a:t>
            </a:r>
          </a:p>
          <a:p>
            <a:r>
              <a:rPr lang="en-US" sz="2000"/>
              <a:t>Value: Enter //productIdentifier (which is the XPath expression that points to the productIdentifier field in the inbound message)</a:t>
            </a:r>
            <a:endParaRPr lang="en-IN" sz="2000"/>
          </a:p>
        </p:txBody>
      </p:sp>
      <p:pic>
        <p:nvPicPr>
          <p:cNvPr id="38917" name="Picture 5" descr="Graphical user interface, application&#10;&#10;Description automatically generated">
            <a:extLst>
              <a:ext uri="{FF2B5EF4-FFF2-40B4-BE49-F238E27FC236}">
                <a16:creationId xmlns:a16="http://schemas.microsoft.com/office/drawing/2014/main" id="{801017A0-941F-4A14-B37F-54FD8F2AAF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81025" y="4453467"/>
            <a:ext cx="6096003" cy="85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73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CBC3-3CC1-4261-BD4B-12C69D1D19A4}"/>
              </a:ext>
            </a:extLst>
          </p:cNvPr>
          <p:cNvSpPr>
            <a:spLocks noGrp="1"/>
          </p:cNvSpPr>
          <p:nvPr>
            <p:ph type="title"/>
          </p:nvPr>
        </p:nvSpPr>
        <p:spPr/>
        <p:txBody>
          <a:bodyPr>
            <a:normAutofit/>
          </a:bodyPr>
          <a:lstStyle/>
          <a:p>
            <a:r>
              <a:rPr lang="en-US" b="0" i="0" dirty="0">
                <a:solidFill>
                  <a:srgbClr val="333333"/>
                </a:solidFill>
                <a:effectLst/>
                <a:latin typeface="72"/>
              </a:rPr>
              <a:t>Create the Outbound OData Channel</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DA2754E-19D4-44D9-B39E-F2287A493ECF}"/>
              </a:ext>
            </a:extLst>
          </p:cNvPr>
          <p:cNvSpPr>
            <a:spLocks noGrp="1"/>
          </p:cNvSpPr>
          <p:nvPr>
            <p:ph idx="1"/>
          </p:nvPr>
        </p:nvSpPr>
        <p:spPr/>
        <p:txBody>
          <a:bodyPr/>
          <a:lstStyle/>
          <a:p>
            <a:r>
              <a:rPr lang="en-US" b="0" i="0" dirty="0">
                <a:solidFill>
                  <a:srgbClr val="333333"/>
                </a:solidFill>
                <a:effectLst/>
                <a:latin typeface="72"/>
              </a:rPr>
              <a:t>Connect the first Content Modifier (which defines the message body) with the second one.</a:t>
            </a:r>
          </a:p>
          <a:p>
            <a:endParaRPr lang="en-IN" dirty="0"/>
          </a:p>
        </p:txBody>
      </p:sp>
    </p:spTree>
    <p:extLst>
      <p:ext uri="{BB962C8B-B14F-4D97-AF65-F5344CB8AC3E}">
        <p14:creationId xmlns:p14="http://schemas.microsoft.com/office/powerpoint/2010/main" val="21957607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3F8A-4648-4BEA-A87B-46683078A7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9914A5-E323-4500-8916-CD1DC6417820}"/>
              </a:ext>
            </a:extLst>
          </p:cNvPr>
          <p:cNvSpPr>
            <a:spLocks noGrp="1"/>
          </p:cNvSpPr>
          <p:nvPr>
            <p:ph idx="1"/>
          </p:nvPr>
        </p:nvSpPr>
        <p:spPr/>
        <p:txBody>
          <a:bodyPr>
            <a:normAutofit fontScale="92500" lnSpcReduction="10000"/>
          </a:bodyPr>
          <a:lstStyle/>
          <a:p>
            <a:r>
              <a:rPr lang="en-US" b="0" i="0" dirty="0">
                <a:solidFill>
                  <a:srgbClr val="333333"/>
                </a:solidFill>
                <a:effectLst/>
                <a:latin typeface="72"/>
              </a:rPr>
              <a:t>To call the external data source, add a Request Reply step to the integration flow model and connect this step with the external system using an OData channel.</a:t>
            </a:r>
          </a:p>
          <a:p>
            <a:pPr algn="l"/>
            <a:r>
              <a:rPr lang="en-US" b="0" i="0" dirty="0">
                <a:solidFill>
                  <a:srgbClr val="333333"/>
                </a:solidFill>
                <a:effectLst/>
                <a:latin typeface="72"/>
              </a:rPr>
              <a:t>o configure SAP Cloud Integration to send a request message to the external OData API (to retrieve the required data), you need to do the following:</a:t>
            </a:r>
          </a:p>
          <a:p>
            <a:pPr algn="l">
              <a:buFont typeface="Arial" panose="020B0604020202020204" pitchFamily="34" charset="0"/>
              <a:buChar char="•"/>
            </a:pPr>
            <a:r>
              <a:rPr lang="en-US" b="0" i="0" dirty="0">
                <a:solidFill>
                  <a:srgbClr val="333333"/>
                </a:solidFill>
                <a:effectLst/>
                <a:latin typeface="72"/>
              </a:rPr>
              <a:t>Create a Request Reply step.</a:t>
            </a:r>
          </a:p>
          <a:p>
            <a:pPr algn="l">
              <a:buFont typeface="Arial" panose="020B0604020202020204" pitchFamily="34" charset="0"/>
              <a:buChar char="•"/>
            </a:pPr>
            <a:r>
              <a:rPr lang="en-US" b="0" i="0" dirty="0">
                <a:solidFill>
                  <a:srgbClr val="333333"/>
                </a:solidFill>
                <a:effectLst/>
                <a:latin typeface="72"/>
              </a:rPr>
              <a:t>Connect the Request Reply step to a Receiver shape and select the OData adapter type.</a:t>
            </a:r>
          </a:p>
          <a:p>
            <a:pPr algn="l">
              <a:buFont typeface="Arial" panose="020B0604020202020204" pitchFamily="34" charset="0"/>
              <a:buChar char="•"/>
            </a:pPr>
            <a:r>
              <a:rPr lang="en-US" b="0" i="0" dirty="0">
                <a:solidFill>
                  <a:srgbClr val="333333"/>
                </a:solidFill>
                <a:effectLst/>
                <a:latin typeface="72"/>
              </a:rPr>
              <a:t>Configure the OData adapter to specify how the OData API of the external service should be called (to define query options, for example).</a:t>
            </a:r>
          </a:p>
          <a:p>
            <a:endParaRPr lang="en-IN" dirty="0"/>
          </a:p>
        </p:txBody>
      </p:sp>
    </p:spTree>
    <p:extLst>
      <p:ext uri="{BB962C8B-B14F-4D97-AF65-F5344CB8AC3E}">
        <p14:creationId xmlns:p14="http://schemas.microsoft.com/office/powerpoint/2010/main" val="36257321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6753-E802-43E1-86F0-9AB01CEB407D}"/>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8B424C5D-E538-41A3-8ABA-52A16A5AFCD3}"/>
              </a:ext>
            </a:extLst>
          </p:cNvPr>
          <p:cNvSpPr>
            <a:spLocks noGrp="1"/>
          </p:cNvSpPr>
          <p:nvPr>
            <p:ph idx="1"/>
          </p:nvPr>
        </p:nvSpPr>
        <p:spPr>
          <a:xfrm>
            <a:off x="793661" y="2599509"/>
            <a:ext cx="4530899" cy="3639451"/>
          </a:xfrm>
        </p:spPr>
        <p:txBody>
          <a:bodyPr anchor="ctr">
            <a:normAutofit/>
          </a:bodyPr>
          <a:lstStyle/>
          <a:p>
            <a:r>
              <a:rPr lang="en-US" sz="2000">
                <a:latin typeface="72"/>
              </a:rPr>
              <a:t>Go to the palette and select the </a:t>
            </a:r>
            <a:r>
              <a:rPr lang="en-US" sz="2000" b="1">
                <a:latin typeface="72"/>
              </a:rPr>
              <a:t>Call</a:t>
            </a:r>
            <a:r>
              <a:rPr lang="en-US" sz="2000">
                <a:latin typeface="72"/>
              </a:rPr>
              <a:t> entry.</a:t>
            </a:r>
            <a:endParaRPr lang="en-IN" sz="2000"/>
          </a:p>
        </p:txBody>
      </p:sp>
      <p:pic>
        <p:nvPicPr>
          <p:cNvPr id="39938" name="Picture 2" descr="Graphical user interface, text, application&#10;&#10;Description automatically generated">
            <a:extLst>
              <a:ext uri="{FF2B5EF4-FFF2-40B4-BE49-F238E27FC236}">
                <a16:creationId xmlns:a16="http://schemas.microsoft.com/office/drawing/2014/main" id="{D3584026-4BDC-48E7-B374-FC7DA5B558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67373"/>
            <a:ext cx="5150277" cy="294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444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9F3D-E121-45E0-A875-AC1CE43A1EFA}"/>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3A1312B8-38F9-4FA4-A577-2A031B871AD2}"/>
              </a:ext>
            </a:extLst>
          </p:cNvPr>
          <p:cNvSpPr>
            <a:spLocks noGrp="1"/>
          </p:cNvSpPr>
          <p:nvPr>
            <p:ph idx="1"/>
          </p:nvPr>
        </p:nvSpPr>
        <p:spPr>
          <a:xfrm>
            <a:off x="793661" y="2599509"/>
            <a:ext cx="4530899" cy="3639451"/>
          </a:xfrm>
        </p:spPr>
        <p:txBody>
          <a:bodyPr anchor="ctr">
            <a:normAutofit/>
          </a:bodyPr>
          <a:lstStyle/>
          <a:p>
            <a:r>
              <a:rPr lang="en-US" sz="2000">
                <a:latin typeface="72"/>
              </a:rPr>
              <a:t>Select </a:t>
            </a:r>
            <a:r>
              <a:rPr lang="en-US" sz="2000" b="1">
                <a:latin typeface="72"/>
              </a:rPr>
              <a:t>External Call</a:t>
            </a:r>
            <a:r>
              <a:rPr lang="en-US" sz="2000">
                <a:latin typeface="72"/>
              </a:rPr>
              <a:t> and in the submenu choose </a:t>
            </a:r>
            <a:r>
              <a:rPr lang="en-US" sz="2000" b="1">
                <a:latin typeface="72"/>
              </a:rPr>
              <a:t>Request Reply</a:t>
            </a:r>
            <a:r>
              <a:rPr lang="en-US" sz="2000">
                <a:latin typeface="72"/>
              </a:rPr>
              <a:t>.</a:t>
            </a:r>
            <a:br>
              <a:rPr lang="en-US" sz="2000"/>
            </a:br>
            <a:endParaRPr lang="en-IN" sz="2000"/>
          </a:p>
        </p:txBody>
      </p:sp>
      <p:pic>
        <p:nvPicPr>
          <p:cNvPr id="40962" name="Picture 2">
            <a:extLst>
              <a:ext uri="{FF2B5EF4-FFF2-40B4-BE49-F238E27FC236}">
                <a16:creationId xmlns:a16="http://schemas.microsoft.com/office/drawing/2014/main" id="{4DDD8081-062D-498D-A356-9FD60C863C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78211" y="2484255"/>
            <a:ext cx="5016919" cy="37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608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E954-6DAE-4F24-887D-57D9F66508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DDBF2B-5950-4C5B-9E42-6FEE63138BA6}"/>
              </a:ext>
            </a:extLst>
          </p:cNvPr>
          <p:cNvSpPr>
            <a:spLocks noGrp="1"/>
          </p:cNvSpPr>
          <p:nvPr>
            <p:ph idx="1"/>
          </p:nvPr>
        </p:nvSpPr>
        <p:spPr/>
        <p:txBody>
          <a:bodyPr>
            <a:normAutofit fontScale="92500" lnSpcReduction="20000"/>
          </a:bodyPr>
          <a:lstStyle/>
          <a:p>
            <a:pPr algn="l">
              <a:buFont typeface="+mj-lt"/>
              <a:buAutoNum type="arabicPeriod"/>
            </a:pPr>
            <a:r>
              <a:rPr lang="en-US" b="0" i="0" dirty="0">
                <a:solidFill>
                  <a:srgbClr val="333333"/>
                </a:solidFill>
                <a:effectLst/>
                <a:latin typeface="72"/>
              </a:rPr>
              <a:t>Place the Request Reply shape between the second Content Modifier and the End event in the model.</a:t>
            </a:r>
          </a:p>
          <a:p>
            <a:pPr algn="l">
              <a:buFont typeface="+mj-lt"/>
              <a:buAutoNum type="arabicPeriod"/>
            </a:pPr>
            <a:r>
              <a:rPr lang="en-US" b="0" i="0" dirty="0">
                <a:solidFill>
                  <a:srgbClr val="333333"/>
                </a:solidFill>
                <a:effectLst/>
                <a:latin typeface="72"/>
              </a:rPr>
              <a:t>Furthermore, connect the second Content Modifier with the Request Reply step and the Request Reply step with the End event.</a:t>
            </a:r>
          </a:p>
          <a:p>
            <a:pPr algn="l">
              <a:buFont typeface="+mj-lt"/>
              <a:buAutoNum type="arabicPeriod"/>
            </a:pPr>
            <a:r>
              <a:rPr lang="en-US" b="0" i="0" dirty="0">
                <a:solidFill>
                  <a:srgbClr val="333333"/>
                </a:solidFill>
                <a:effectLst/>
                <a:latin typeface="72"/>
              </a:rPr>
              <a:t>Move the Receiver shape closer to the Request Reply shape (below the Request Reply shape but outside the Integration Process shape, as shown in the overall integration flow model under </a:t>
            </a:r>
            <a:r>
              <a:rPr lang="en-US" b="0" i="0" u="none" strike="noStrike" dirty="0">
                <a:solidFill>
                  <a:srgbClr val="007DB8"/>
                </a:solidFill>
                <a:effectLst/>
                <a:latin typeface="72"/>
                <a:hlinkClick r:id="rId2"/>
              </a:rPr>
              <a:t>Smoke Test Scenario with External Data Source</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Connect the Request Reply shape to the Receiver shape (by selecting the Request Reply shape, clicking the arrow icon, and dragging and dropping the cursor on the Receiver shape).</a:t>
            </a:r>
          </a:p>
          <a:p>
            <a:pPr algn="l">
              <a:buFont typeface="+mj-lt"/>
              <a:buAutoNum type="arabicPeriod"/>
            </a:pPr>
            <a:r>
              <a:rPr lang="en-US" b="0" i="0" dirty="0">
                <a:solidFill>
                  <a:srgbClr val="333333"/>
                </a:solidFill>
                <a:effectLst/>
                <a:latin typeface="72"/>
              </a:rPr>
              <a:t>In the next dialog, choose adapter type </a:t>
            </a:r>
            <a:r>
              <a:rPr lang="en-US" b="1" i="0" dirty="0">
                <a:solidFill>
                  <a:srgbClr val="333333"/>
                </a:solidFill>
                <a:effectLst/>
                <a:latin typeface="72"/>
              </a:rPr>
              <a:t>OData</a:t>
            </a:r>
            <a:r>
              <a:rPr lang="en-US" b="0" i="0" dirty="0">
                <a:solidFill>
                  <a:srgbClr val="333333"/>
                </a:solidFill>
                <a:effectLst/>
                <a:latin typeface="72"/>
              </a:rPr>
              <a:t>  </a:t>
            </a:r>
            <a:r>
              <a:rPr lang="en-US" b="1" i="0" dirty="0" err="1">
                <a:solidFill>
                  <a:srgbClr val="333333"/>
                </a:solidFill>
                <a:effectLst/>
                <a:latin typeface="72"/>
              </a:rPr>
              <a:t>OData</a:t>
            </a:r>
            <a:r>
              <a:rPr lang="en-US" b="1" i="0" dirty="0">
                <a:solidFill>
                  <a:srgbClr val="333333"/>
                </a:solidFill>
                <a:effectLst/>
                <a:latin typeface="72"/>
              </a:rPr>
              <a:t> V2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In the next dialog, as </a:t>
            </a:r>
            <a:r>
              <a:rPr lang="en-US" b="1" i="0" dirty="0">
                <a:solidFill>
                  <a:srgbClr val="333333"/>
                </a:solidFill>
                <a:effectLst/>
                <a:latin typeface="72"/>
              </a:rPr>
              <a:t>Message Protocol</a:t>
            </a:r>
            <a:r>
              <a:rPr lang="en-US" b="0" i="0" dirty="0">
                <a:solidFill>
                  <a:srgbClr val="333333"/>
                </a:solidFill>
                <a:effectLst/>
                <a:latin typeface="72"/>
              </a:rPr>
              <a:t> select </a:t>
            </a:r>
            <a:r>
              <a:rPr lang="en-US" b="1" i="0" dirty="0">
                <a:solidFill>
                  <a:srgbClr val="333333"/>
                </a:solidFill>
                <a:effectLst/>
                <a:latin typeface="72"/>
              </a:rPr>
              <a:t>OData V2</a:t>
            </a:r>
            <a:r>
              <a:rPr lang="en-US" b="0" i="0" dirty="0">
                <a:solidFill>
                  <a:srgbClr val="333333"/>
                </a:solidFill>
                <a:effectLst/>
                <a:latin typeface="72"/>
              </a:rPr>
              <a:t>.</a:t>
            </a:r>
          </a:p>
          <a:p>
            <a:endParaRPr lang="en-IN" dirty="0"/>
          </a:p>
        </p:txBody>
      </p:sp>
    </p:spTree>
    <p:extLst>
      <p:ext uri="{BB962C8B-B14F-4D97-AF65-F5344CB8AC3E}">
        <p14:creationId xmlns:p14="http://schemas.microsoft.com/office/powerpoint/2010/main" val="7385027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713C-54BE-4786-8826-85A263DAE64B}"/>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B1DAD094-E689-42BB-B436-2C6DDE50FEB9}"/>
              </a:ext>
            </a:extLst>
          </p:cNvPr>
          <p:cNvSpPr>
            <a:spLocks noGrp="1" noChangeArrowheads="1"/>
          </p:cNvSpPr>
          <p:nvPr>
            <p:ph idx="1"/>
          </p:nvPr>
        </p:nvSpPr>
        <p:spPr bwMode="auto">
          <a:xfrm>
            <a:off x="628651" y="2785529"/>
            <a:ext cx="538807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a:solidFill>
                  <a:srgbClr val="333333"/>
                </a:solidFill>
                <a:latin typeface="72"/>
              </a:rPr>
              <a:t>Go to the </a:t>
            </a:r>
            <a:r>
              <a:rPr lang="en-US" altLang="en-US" sz="1200" b="1">
                <a:solidFill>
                  <a:srgbClr val="333333"/>
                </a:solidFill>
                <a:latin typeface="72"/>
              </a:rPr>
              <a:t>Connection</a:t>
            </a:r>
            <a:r>
              <a:rPr lang="en-US" altLang="en-US" sz="1200">
                <a:solidFill>
                  <a:srgbClr val="333333"/>
                </a:solidFill>
                <a:latin typeface="72"/>
              </a:rPr>
              <a:t> tab of the OData adapter and enter the following as </a:t>
            </a:r>
            <a:r>
              <a:rPr lang="en-US" altLang="en-US" sz="1200" b="1">
                <a:solidFill>
                  <a:srgbClr val="333333"/>
                </a:solidFill>
                <a:latin typeface="72"/>
              </a:rPr>
              <a:t>Address</a:t>
            </a:r>
            <a:r>
              <a:rPr lang="en-US" altLang="en-US" sz="1200">
                <a:solidFill>
                  <a:srgbClr val="333333"/>
                </a:solidFill>
                <a:latin typeface="72"/>
              </a:rPr>
              <a:t>:</a:t>
            </a:r>
            <a:endParaRPr lang="en-US" altLang="en-US" sz="800"/>
          </a:p>
          <a:p>
            <a:pPr marL="0" indent="0">
              <a:lnSpc>
                <a:spcPct val="100000"/>
              </a:lnSpc>
              <a:buNone/>
            </a:pPr>
            <a:r>
              <a:rPr lang="en-US" altLang="en-US" sz="1000">
                <a:solidFill>
                  <a:srgbClr val="333333"/>
                </a:solidFill>
                <a:latin typeface="Monaco"/>
              </a:rPr>
              <a:t>https://refapp-espm-ui-cf.cfapps.eu10.hana.ondemand.com/espm-cloud-web/espm.svc</a:t>
            </a:r>
            <a:endParaRPr lang="en-US" altLang="en-US" sz="1800"/>
          </a:p>
        </p:txBody>
      </p:sp>
    </p:spTree>
    <p:extLst>
      <p:ext uri="{BB962C8B-B14F-4D97-AF65-F5344CB8AC3E}">
        <p14:creationId xmlns:p14="http://schemas.microsoft.com/office/powerpoint/2010/main" val="22795771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C14A-994D-4BEB-B12B-DD494731AC71}"/>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4DC601A0-77BE-4920-8915-20E85A7F7E98}"/>
              </a:ext>
            </a:extLst>
          </p:cNvPr>
          <p:cNvSpPr>
            <a:spLocks noGrp="1"/>
          </p:cNvSpPr>
          <p:nvPr>
            <p:ph idx="1"/>
          </p:nvPr>
        </p:nvSpPr>
        <p:spPr>
          <a:xfrm>
            <a:off x="793661" y="2599509"/>
            <a:ext cx="4530899" cy="3639451"/>
          </a:xfrm>
        </p:spPr>
        <p:txBody>
          <a:bodyPr anchor="ctr">
            <a:normAutofit/>
          </a:bodyPr>
          <a:lstStyle/>
          <a:p>
            <a:endParaRPr lang="en-US" sz="1700"/>
          </a:p>
          <a:p>
            <a:r>
              <a:rPr lang="en-US" sz="1700"/>
              <a:t>Go to the Connection tab of the OData adapter and enter the following as Address:</a:t>
            </a:r>
          </a:p>
          <a:p>
            <a:endParaRPr lang="en-US" sz="1700"/>
          </a:p>
          <a:p>
            <a:r>
              <a:rPr lang="en-US" sz="1700"/>
              <a:t>https://refapp-espm-ui-cf.cfapps.eu10.hana.ondemand.com/espm-cloud-web/espm.svc</a:t>
            </a:r>
          </a:p>
          <a:p>
            <a:pPr>
              <a:buFont typeface="+mj-lt"/>
              <a:buAutoNum type="arabicPeriod"/>
            </a:pPr>
            <a:r>
              <a:rPr lang="en-US" sz="1700">
                <a:latin typeface="72"/>
              </a:rPr>
              <a:t>Go to the </a:t>
            </a:r>
            <a:r>
              <a:rPr lang="en-US" sz="1700" b="1">
                <a:latin typeface="72"/>
              </a:rPr>
              <a:t>Processing</a:t>
            </a:r>
            <a:r>
              <a:rPr lang="en-US" sz="1700">
                <a:latin typeface="72"/>
              </a:rPr>
              <a:t> tab.</a:t>
            </a:r>
          </a:p>
          <a:p>
            <a:pPr>
              <a:buFont typeface="+mj-lt"/>
              <a:buAutoNum type="arabicPeriod"/>
            </a:pPr>
            <a:r>
              <a:rPr lang="en-US" sz="1700">
                <a:latin typeface="72"/>
              </a:rPr>
              <a:t>Next to </a:t>
            </a:r>
            <a:r>
              <a:rPr lang="en-US" sz="1700" b="1">
                <a:latin typeface="72"/>
              </a:rPr>
              <a:t>Resource Path</a:t>
            </a:r>
            <a:r>
              <a:rPr lang="en-US" sz="1700">
                <a:latin typeface="72"/>
              </a:rPr>
              <a:t>, choose </a:t>
            </a:r>
            <a:r>
              <a:rPr lang="en-US" sz="1700" b="1">
                <a:latin typeface="72"/>
              </a:rPr>
              <a:t>Select</a:t>
            </a:r>
            <a:r>
              <a:rPr lang="en-US" sz="1700">
                <a:latin typeface="72"/>
              </a:rPr>
              <a:t>.</a:t>
            </a:r>
          </a:p>
          <a:p>
            <a:br>
              <a:rPr lang="en-US" sz="1700"/>
            </a:br>
            <a:endParaRPr lang="en-IN" sz="1700"/>
          </a:p>
        </p:txBody>
      </p:sp>
      <p:pic>
        <p:nvPicPr>
          <p:cNvPr id="43013" name="Picture 5" descr="Graphical user interface, application, Teams&#10;&#10;Description automatically generated">
            <a:extLst>
              <a:ext uri="{FF2B5EF4-FFF2-40B4-BE49-F238E27FC236}">
                <a16:creationId xmlns:a16="http://schemas.microsoft.com/office/drawing/2014/main" id="{774AAF73-7CCB-4210-BB11-4C228A7A06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665404"/>
            <a:ext cx="5150277" cy="13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186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7C5C-39D9-4611-9713-D0C9C26663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B83EDE-E9AE-4D4C-AC57-1B27B19BCC12}"/>
              </a:ext>
            </a:extLst>
          </p:cNvPr>
          <p:cNvSpPr>
            <a:spLocks noGrp="1"/>
          </p:cNvSpPr>
          <p:nvPr>
            <p:ph idx="1"/>
          </p:nvPr>
        </p:nvSpPr>
        <p:spPr/>
        <p:txBody>
          <a:bodyPr/>
          <a:lstStyle/>
          <a:p>
            <a:pPr algn="l">
              <a:buFont typeface="+mj-lt"/>
              <a:buAutoNum type="arabicPeriod"/>
            </a:pPr>
            <a:r>
              <a:rPr lang="en-US" b="0" i="0" dirty="0">
                <a:solidFill>
                  <a:srgbClr val="333333"/>
                </a:solidFill>
                <a:effectLst/>
                <a:latin typeface="72"/>
              </a:rPr>
              <a:t>In the Query Editor opens, you can conveniently define the OData query.</a:t>
            </a:r>
          </a:p>
          <a:p>
            <a:pPr algn="l">
              <a:buFont typeface="+mj-lt"/>
              <a:buAutoNum type="arabicPeriod"/>
            </a:pPr>
            <a:r>
              <a:rPr lang="en-US" b="0" i="0" dirty="0">
                <a:solidFill>
                  <a:srgbClr val="333333"/>
                </a:solidFill>
                <a:effectLst/>
                <a:latin typeface="72"/>
              </a:rPr>
              <a:t>The </a:t>
            </a:r>
            <a:r>
              <a:rPr lang="en-US" b="1" i="0" dirty="0">
                <a:solidFill>
                  <a:srgbClr val="333333"/>
                </a:solidFill>
                <a:effectLst/>
                <a:latin typeface="72"/>
              </a:rPr>
              <a:t>Address</a:t>
            </a:r>
            <a:r>
              <a:rPr lang="en-US" b="0" i="0" dirty="0">
                <a:solidFill>
                  <a:srgbClr val="333333"/>
                </a:solidFill>
                <a:effectLst/>
                <a:latin typeface="72"/>
              </a:rPr>
              <a:t> field is already populated with the value you just entered.</a:t>
            </a:r>
          </a:p>
          <a:p>
            <a:pPr algn="l">
              <a:buFont typeface="+mj-lt"/>
              <a:buAutoNum type="arabicPeriod"/>
            </a:pPr>
            <a:r>
              <a:rPr lang="en-US" b="0" i="0" dirty="0">
                <a:solidFill>
                  <a:srgbClr val="333333"/>
                </a:solidFill>
                <a:effectLst/>
                <a:latin typeface="72"/>
              </a:rPr>
              <a:t>Make sure that </a:t>
            </a:r>
            <a:r>
              <a:rPr lang="en-US" b="1" i="0" dirty="0">
                <a:solidFill>
                  <a:srgbClr val="333333"/>
                </a:solidFill>
                <a:effectLst/>
                <a:latin typeface="72"/>
              </a:rPr>
              <a:t>Remote</a:t>
            </a:r>
            <a:r>
              <a:rPr lang="en-US" b="0" i="0" dirty="0">
                <a:solidFill>
                  <a:srgbClr val="333333"/>
                </a:solidFill>
                <a:effectLst/>
                <a:latin typeface="72"/>
              </a:rPr>
              <a:t> is selected as the </a:t>
            </a:r>
            <a:r>
              <a:rPr lang="en-US" b="1" i="0" dirty="0">
                <a:solidFill>
                  <a:srgbClr val="333333"/>
                </a:solidFill>
                <a:effectLst/>
                <a:latin typeface="72"/>
              </a:rPr>
              <a:t>Connection Source</a:t>
            </a:r>
            <a:r>
              <a:rPr lang="en-US" b="0" i="0" dirty="0">
                <a:solidFill>
                  <a:srgbClr val="333333"/>
                </a:solidFill>
                <a:effectLst/>
                <a:latin typeface="72"/>
              </a:rPr>
              <a:t>, and choose </a:t>
            </a:r>
            <a:r>
              <a:rPr lang="en-US" b="1" i="0" dirty="0">
                <a:solidFill>
                  <a:srgbClr val="333333"/>
                </a:solidFill>
                <a:effectLst/>
                <a:latin typeface="72"/>
              </a:rPr>
              <a:t>Step 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system connects to the </a:t>
            </a:r>
            <a:r>
              <a:rPr lang="en-US" b="0" i="0" dirty="0" err="1">
                <a:solidFill>
                  <a:srgbClr val="333333"/>
                </a:solidFill>
                <a:effectLst/>
                <a:latin typeface="72"/>
              </a:rPr>
              <a:t>WebShop</a:t>
            </a:r>
            <a:r>
              <a:rPr lang="en-US" b="0" i="0" dirty="0">
                <a:solidFill>
                  <a:srgbClr val="333333"/>
                </a:solidFill>
                <a:effectLst/>
                <a:latin typeface="72"/>
              </a:rPr>
              <a:t> service and retrieves the metadata from its OData API.</a:t>
            </a:r>
          </a:p>
          <a:p>
            <a:pPr algn="l">
              <a:buFont typeface="+mj-lt"/>
              <a:buAutoNum type="arabicPeriod"/>
            </a:pPr>
            <a:r>
              <a:rPr lang="en-US" b="0" i="0" dirty="0">
                <a:solidFill>
                  <a:srgbClr val="333333"/>
                </a:solidFill>
                <a:effectLst/>
                <a:latin typeface="72"/>
              </a:rPr>
              <a:t>Choose the search icon in the </a:t>
            </a:r>
            <a:r>
              <a:rPr lang="en-US" b="1" i="0" dirty="0">
                <a:solidFill>
                  <a:srgbClr val="333333"/>
                </a:solidFill>
                <a:effectLst/>
                <a:latin typeface="72"/>
              </a:rPr>
              <a:t>Select Entity</a:t>
            </a:r>
            <a:r>
              <a:rPr lang="en-US" b="0" i="0" dirty="0">
                <a:solidFill>
                  <a:srgbClr val="333333"/>
                </a:solidFill>
                <a:effectLst/>
                <a:latin typeface="72"/>
              </a:rPr>
              <a:t> field.</a:t>
            </a:r>
          </a:p>
          <a:p>
            <a:endParaRPr lang="en-IN" dirty="0"/>
          </a:p>
        </p:txBody>
      </p:sp>
    </p:spTree>
    <p:extLst>
      <p:ext uri="{BB962C8B-B14F-4D97-AF65-F5344CB8AC3E}">
        <p14:creationId xmlns:p14="http://schemas.microsoft.com/office/powerpoint/2010/main" val="709280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E61CD-D2C5-415B-AFB0-0B967ED465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4557BC-1D50-460D-A3C3-52251CA5FB1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538046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D6CA-EA40-4C4C-BEDE-6D41C45AB1D9}"/>
              </a:ext>
            </a:extLst>
          </p:cNvPr>
          <p:cNvSpPr>
            <a:spLocks noGrp="1"/>
          </p:cNvSpPr>
          <p:nvPr>
            <p:ph type="title"/>
          </p:nvPr>
        </p:nvSpPr>
        <p:spPr/>
        <p:txBody>
          <a:bodyPr/>
          <a:lstStyle/>
          <a:p>
            <a:endParaRPr lang="en-IN"/>
          </a:p>
        </p:txBody>
      </p:sp>
      <p:pic>
        <p:nvPicPr>
          <p:cNvPr id="44034" name="Picture 2">
            <a:extLst>
              <a:ext uri="{FF2B5EF4-FFF2-40B4-BE49-F238E27FC236}">
                <a16:creationId xmlns:a16="http://schemas.microsoft.com/office/drawing/2014/main" id="{033A7648-42E4-4A52-B9C6-6A0DFD6FF3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52687" y="2131999"/>
            <a:ext cx="6886625" cy="373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9099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2794-BA0A-45DC-809A-5D8980B4009B}"/>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C3CEA7F2-0658-4FDA-92D3-C93B8F75D5D1}"/>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Select </a:t>
            </a:r>
            <a:r>
              <a:rPr lang="en-US" sz="2000" b="1">
                <a:latin typeface="72"/>
              </a:rPr>
              <a:t>Products</a:t>
            </a:r>
            <a:r>
              <a:rPr lang="en-US" sz="2000">
                <a:latin typeface="72"/>
              </a:rPr>
              <a:t>.</a:t>
            </a:r>
          </a:p>
          <a:p>
            <a:pPr>
              <a:buFont typeface="+mj-lt"/>
              <a:buAutoNum type="arabicPeriod"/>
            </a:pPr>
            <a:r>
              <a:rPr lang="en-US" sz="2000">
                <a:latin typeface="72"/>
              </a:rPr>
              <a:t>A list of the available elements is provided, using the information from the OData API.</a:t>
            </a:r>
          </a:p>
          <a:p>
            <a:pPr>
              <a:buFont typeface="+mj-lt"/>
              <a:buAutoNum type="arabicPeriod"/>
            </a:pPr>
            <a:r>
              <a:rPr lang="en-US" sz="2000">
                <a:latin typeface="72"/>
              </a:rPr>
              <a:t>Choose a set of elements for which you want to retrieve data (for example, all elements, as shown in the next figure) and choose </a:t>
            </a:r>
            <a:r>
              <a:rPr lang="en-US" sz="2000" b="1">
                <a:latin typeface="72"/>
              </a:rPr>
              <a:t>Step 3</a:t>
            </a:r>
            <a:r>
              <a:rPr lang="en-US" sz="2000">
                <a:latin typeface="72"/>
              </a:rPr>
              <a:t>.</a:t>
            </a:r>
          </a:p>
          <a:p>
            <a:endParaRPr lang="en-IN" sz="2000"/>
          </a:p>
        </p:txBody>
      </p:sp>
      <p:pic>
        <p:nvPicPr>
          <p:cNvPr id="45058" name="Picture 2">
            <a:extLst>
              <a:ext uri="{FF2B5EF4-FFF2-40B4-BE49-F238E27FC236}">
                <a16:creationId xmlns:a16="http://schemas.microsoft.com/office/drawing/2014/main" id="{E2C157AD-4A48-4F24-B629-D4DF604EC9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021619"/>
            <a:ext cx="5150277" cy="2639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182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29DAB-BF1E-4CB7-852F-7C3FDFC1A826}"/>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4" name="Rectangle 1">
            <a:extLst>
              <a:ext uri="{FF2B5EF4-FFF2-40B4-BE49-F238E27FC236}">
                <a16:creationId xmlns:a16="http://schemas.microsoft.com/office/drawing/2014/main" id="{D724B751-6673-4385-A231-B61CE924AA15}"/>
              </a:ext>
            </a:extLst>
          </p:cNvPr>
          <p:cNvSpPr>
            <a:spLocks noGrp="1" noChangeArrowheads="1"/>
          </p:cNvSpPr>
          <p:nvPr>
            <p:ph idx="1"/>
          </p:nvPr>
        </p:nvSpPr>
        <p:spPr bwMode="auto">
          <a:xfrm>
            <a:off x="793661" y="2599509"/>
            <a:ext cx="4530899" cy="36394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198375" rIns="91440" bIns="198375" numCol="1" rtlCol="0" anchor="ctr" anchorCtr="0" compatLnSpc="1">
            <a:prstTxWarp prst="textNoShape">
              <a:avLst/>
            </a:prstTxWarp>
            <a:normAutofit/>
          </a:bodyPr>
          <a:lstStyle/>
          <a:p>
            <a:pPr marL="0" indent="0" eaLnBrk="0" fontAlgn="base" hangingPunct="0">
              <a:spcBef>
                <a:spcPct val="0"/>
              </a:spcBef>
              <a:spcAft>
                <a:spcPts val="600"/>
              </a:spcAft>
              <a:buNone/>
            </a:pPr>
            <a:endParaRPr lang="en-US" altLang="en-US" sz="1900">
              <a:latin typeface="Arial" panose="020B0604020202020204" pitchFamily="34" charset="0"/>
            </a:endParaRPr>
          </a:p>
          <a:p>
            <a:pPr marL="0" indent="0" eaLnBrk="0" fontAlgn="base" hangingPunct="0">
              <a:spcBef>
                <a:spcPct val="0"/>
              </a:spcBef>
              <a:spcAft>
                <a:spcPts val="600"/>
              </a:spcAft>
              <a:buFontTx/>
              <a:buAutoNum type="arabicPeriod"/>
            </a:pPr>
            <a:r>
              <a:rPr lang="en-US" altLang="en-US" sz="1900">
                <a:latin typeface="72"/>
              </a:rPr>
              <a:t>Choose the copy icon in the </a:t>
            </a:r>
            <a:r>
              <a:rPr lang="en-US" altLang="en-US" sz="1900" b="1">
                <a:latin typeface="72"/>
              </a:rPr>
              <a:t>Filter By</a:t>
            </a:r>
            <a:r>
              <a:rPr lang="en-US" altLang="en-US" sz="1900">
                <a:latin typeface="72"/>
              </a:rPr>
              <a:t> field and select </a:t>
            </a:r>
            <a:r>
              <a:rPr lang="en-US" altLang="en-US" sz="1900">
                <a:latin typeface="Monaco"/>
              </a:rPr>
              <a:t>ProductId</a:t>
            </a:r>
            <a:r>
              <a:rPr lang="en-US" altLang="en-US" sz="1900">
                <a:latin typeface="72"/>
              </a:rPr>
              <a:t>.</a:t>
            </a:r>
          </a:p>
          <a:p>
            <a:pPr marL="0" indent="0" eaLnBrk="0" fontAlgn="base" hangingPunct="0">
              <a:spcBef>
                <a:spcPct val="0"/>
              </a:spcBef>
              <a:spcAft>
                <a:spcPts val="600"/>
              </a:spcAft>
              <a:buFontTx/>
              <a:buAutoNum type="arabicPeriod" startAt="2"/>
            </a:pPr>
            <a:r>
              <a:rPr lang="en-US" altLang="en-US" sz="1900">
                <a:latin typeface="72"/>
              </a:rPr>
              <a:t>Select </a:t>
            </a:r>
            <a:r>
              <a:rPr lang="en-US" altLang="en-US" sz="1900">
                <a:latin typeface="Monaco"/>
              </a:rPr>
              <a:t>Equal</a:t>
            </a:r>
            <a:r>
              <a:rPr lang="en-US" altLang="en-US" sz="1900">
                <a:latin typeface="72"/>
              </a:rPr>
              <a:t>.</a:t>
            </a:r>
          </a:p>
          <a:p>
            <a:pPr marL="0" indent="0" eaLnBrk="0" fontAlgn="base" hangingPunct="0">
              <a:spcBef>
                <a:spcPct val="0"/>
              </a:spcBef>
              <a:spcAft>
                <a:spcPts val="600"/>
              </a:spcAft>
              <a:buFontTx/>
              <a:buAutoNum type="arabicPeriod" startAt="3"/>
            </a:pPr>
            <a:r>
              <a:rPr lang="en-US" altLang="en-US" sz="1900">
                <a:latin typeface="72"/>
              </a:rPr>
              <a:t>In the third field, enter an expression that allows the integration framework to access the message header </a:t>
            </a:r>
            <a:r>
              <a:rPr lang="en-US" altLang="en-US" sz="1900">
                <a:latin typeface="Monaco"/>
              </a:rPr>
              <a:t>productIdentifier</a:t>
            </a:r>
            <a:r>
              <a:rPr lang="en-US" altLang="en-US" sz="1900">
                <a:latin typeface="72"/>
              </a:rPr>
              <a:t> that you created in the preceding </a:t>
            </a:r>
            <a:r>
              <a:rPr lang="en-US" altLang="en-US" sz="1900" b="1">
                <a:latin typeface="72"/>
              </a:rPr>
              <a:t>Content Modifier</a:t>
            </a:r>
            <a:r>
              <a:rPr lang="en-US" altLang="en-US" sz="1900">
                <a:latin typeface="72"/>
              </a:rPr>
              <a:t> step: </a:t>
            </a:r>
            <a:r>
              <a:rPr lang="en-US" altLang="en-US" sz="1900">
                <a:latin typeface="Monaco"/>
              </a:rPr>
              <a:t>${header.productIdentifier}</a:t>
            </a:r>
            <a:r>
              <a:rPr lang="en-US" altLang="en-US" sz="1900">
                <a:latin typeface="72"/>
              </a:rPr>
              <a:t>.</a:t>
            </a:r>
          </a:p>
          <a:p>
            <a:pPr marL="0" indent="0" eaLnBrk="0" fontAlgn="base" hangingPunct="0">
              <a:spcBef>
                <a:spcPct val="0"/>
              </a:spcBef>
              <a:spcAft>
                <a:spcPts val="600"/>
              </a:spcAft>
              <a:buNone/>
            </a:pPr>
            <a:endParaRPr lang="en-US" altLang="en-US" sz="1900">
              <a:latin typeface="Arial" panose="020B0604020202020204" pitchFamily="34" charset="0"/>
            </a:endParaRPr>
          </a:p>
        </p:txBody>
      </p:sp>
      <p:pic>
        <p:nvPicPr>
          <p:cNvPr id="46083" name="Picture 3" descr="Graphical user interface, application&#10;&#10;Description automatically generated">
            <a:extLst>
              <a:ext uri="{FF2B5EF4-FFF2-40B4-BE49-F238E27FC236}">
                <a16:creationId xmlns:a16="http://schemas.microsoft.com/office/drawing/2014/main" id="{D327F37D-AA05-483E-AB60-895020F340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272695"/>
            <a:ext cx="5150277" cy="213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9566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8AAA-3D8A-4521-AA59-3675CEF4B45E}"/>
              </a:ext>
            </a:extLst>
          </p:cNvPr>
          <p:cNvSpPr>
            <a:spLocks noGrp="1"/>
          </p:cNvSpPr>
          <p:nvPr>
            <p:ph type="title"/>
          </p:nvPr>
        </p:nvSpPr>
        <p:spPr>
          <a:xfrm>
            <a:off x="793661" y="386931"/>
            <a:ext cx="10066123" cy="1298448"/>
          </a:xfrm>
        </p:spPr>
        <p:txBody>
          <a:bodyPr anchor="b">
            <a:normAutofit/>
          </a:bodyPr>
          <a:lstStyle/>
          <a:p>
            <a:r>
              <a:rPr lang="en-US" sz="2600">
                <a:latin typeface="72"/>
              </a:rPr>
              <a:t>Create the Script Step to Log the Payload</a:t>
            </a:r>
            <a:br>
              <a:rPr lang="en-US" sz="2600">
                <a:latin typeface="72"/>
              </a:rPr>
            </a:br>
            <a:br>
              <a:rPr lang="en-US" sz="2600">
                <a:latin typeface="72"/>
              </a:rPr>
            </a:br>
            <a:endParaRPr lang="en-IN" sz="2600"/>
          </a:p>
        </p:txBody>
      </p:sp>
      <p:sp>
        <p:nvSpPr>
          <p:cNvPr id="3" name="Content Placeholder 2">
            <a:extLst>
              <a:ext uri="{FF2B5EF4-FFF2-40B4-BE49-F238E27FC236}">
                <a16:creationId xmlns:a16="http://schemas.microsoft.com/office/drawing/2014/main" id="{A943006B-C04B-4A58-9C03-6DFA4F1758AA}"/>
              </a:ext>
            </a:extLst>
          </p:cNvPr>
          <p:cNvSpPr>
            <a:spLocks noGrp="1"/>
          </p:cNvSpPr>
          <p:nvPr>
            <p:ph idx="1"/>
          </p:nvPr>
        </p:nvSpPr>
        <p:spPr>
          <a:xfrm>
            <a:off x="793661" y="2599509"/>
            <a:ext cx="4530899" cy="3639451"/>
          </a:xfrm>
        </p:spPr>
        <p:txBody>
          <a:bodyPr anchor="ctr">
            <a:normAutofit/>
          </a:bodyPr>
          <a:lstStyle/>
          <a:p>
            <a:r>
              <a:rPr lang="en-US" sz="2000">
                <a:latin typeface="72"/>
              </a:rPr>
              <a:t>Add a Script step to log the message payload.</a:t>
            </a:r>
          </a:p>
          <a:p>
            <a:r>
              <a:rPr lang="en-US" sz="2000">
                <a:latin typeface="72"/>
              </a:rPr>
              <a:t>With a Groovy Script step, you can configure the integration in such a way that the payload of the message is written to the message processing log.</a:t>
            </a:r>
          </a:p>
          <a:p>
            <a:pPr>
              <a:buFont typeface="+mj-lt"/>
              <a:buAutoNum type="arabicPeriod"/>
            </a:pPr>
            <a:r>
              <a:rPr lang="en-US" sz="2000">
                <a:latin typeface="72"/>
              </a:rPr>
              <a:t>To add a Script step (containing a Groovy script), go to the palette and choose the </a:t>
            </a:r>
            <a:r>
              <a:rPr lang="en-US" sz="2000" b="1">
                <a:latin typeface="72"/>
              </a:rPr>
              <a:t>Message Transformers</a:t>
            </a:r>
            <a:r>
              <a:rPr lang="en-US" sz="2000">
                <a:latin typeface="72"/>
              </a:rPr>
              <a:t> icon and select the </a:t>
            </a:r>
            <a:r>
              <a:rPr lang="en-US" sz="2000" b="1">
                <a:latin typeface="72"/>
              </a:rPr>
              <a:t>Script</a:t>
            </a:r>
            <a:r>
              <a:rPr lang="en-US" sz="2000">
                <a:latin typeface="72"/>
              </a:rPr>
              <a:t> icon.</a:t>
            </a:r>
          </a:p>
          <a:p>
            <a:endParaRPr lang="en-IN" sz="2000"/>
          </a:p>
        </p:txBody>
      </p:sp>
      <p:pic>
        <p:nvPicPr>
          <p:cNvPr id="47106" name="Picture 2" descr="Graphical user interface, text, application&#10;&#10;Description automatically generated">
            <a:extLst>
              <a:ext uri="{FF2B5EF4-FFF2-40B4-BE49-F238E27FC236}">
                <a16:creationId xmlns:a16="http://schemas.microsoft.com/office/drawing/2014/main" id="{A3A71270-AE0C-4265-AA74-E97B336315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7588" y="2484255"/>
            <a:ext cx="4738169" cy="37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6282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5A4D-AB19-410E-B3A5-EA868B8A0A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28D9FD-3A84-4D0B-87E3-EC05F1709992}"/>
              </a:ext>
            </a:extLst>
          </p:cNvPr>
          <p:cNvSpPr>
            <a:spLocks noGrp="1"/>
          </p:cNvSpPr>
          <p:nvPr>
            <p:ph idx="1"/>
          </p:nvPr>
        </p:nvSpPr>
        <p:spPr/>
        <p:txBody>
          <a:bodyPr/>
          <a:lstStyle/>
          <a:p>
            <a:r>
              <a:rPr lang="en-US" b="0" i="0" dirty="0">
                <a:solidFill>
                  <a:srgbClr val="333333"/>
                </a:solidFill>
                <a:effectLst/>
                <a:latin typeface="72"/>
              </a:rPr>
              <a:t>In the </a:t>
            </a:r>
            <a:r>
              <a:rPr lang="en-US" b="1" i="0" dirty="0">
                <a:solidFill>
                  <a:srgbClr val="333333"/>
                </a:solidFill>
                <a:effectLst/>
                <a:latin typeface="72"/>
              </a:rPr>
              <a:t>Script</a:t>
            </a:r>
            <a:r>
              <a:rPr lang="en-US" b="0" i="0" dirty="0">
                <a:solidFill>
                  <a:srgbClr val="333333"/>
                </a:solidFill>
                <a:effectLst/>
                <a:latin typeface="72"/>
              </a:rPr>
              <a:t> submenu, select </a:t>
            </a:r>
            <a:r>
              <a:rPr lang="en-US" b="1" i="0" dirty="0">
                <a:solidFill>
                  <a:srgbClr val="333333"/>
                </a:solidFill>
                <a:effectLst/>
                <a:latin typeface="72"/>
              </a:rPr>
              <a:t>Groovy Script</a:t>
            </a:r>
            <a:r>
              <a:rPr lang="en-US" b="0" i="0" dirty="0">
                <a:solidFill>
                  <a:srgbClr val="333333"/>
                </a:solidFill>
                <a:effectLst/>
                <a:latin typeface="72"/>
              </a:rPr>
              <a:t>.</a:t>
            </a:r>
            <a:br>
              <a:rPr lang="en-US" dirty="0"/>
            </a:br>
            <a:endParaRPr lang="en-IN" dirty="0"/>
          </a:p>
        </p:txBody>
      </p:sp>
      <p:pic>
        <p:nvPicPr>
          <p:cNvPr id="48130" name="Picture 2">
            <a:extLst>
              <a:ext uri="{FF2B5EF4-FFF2-40B4-BE49-F238E27FC236}">
                <a16:creationId xmlns:a16="http://schemas.microsoft.com/office/drawing/2014/main" id="{A2764DBC-2092-4E09-AF78-4A9448BB1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551" y="2457451"/>
            <a:ext cx="41529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156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E80D-6F06-4DB9-8B89-D7612E360AAD}"/>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43B117D7-99DB-4C94-8DB3-9BCD195D30C8}"/>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Place the Script Step shape after the Request Reply step and connect both shapes.</a:t>
            </a:r>
          </a:p>
          <a:p>
            <a:pPr>
              <a:buFont typeface="+mj-lt"/>
              <a:buAutoNum type="arabicPeriod"/>
            </a:pPr>
            <a:r>
              <a:rPr lang="en-US" sz="2000">
                <a:latin typeface="72"/>
              </a:rPr>
              <a:t>Select the Script step.</a:t>
            </a:r>
          </a:p>
          <a:p>
            <a:pPr>
              <a:buFont typeface="+mj-lt"/>
              <a:buAutoNum type="arabicPeriod"/>
            </a:pPr>
            <a:r>
              <a:rPr lang="en-US" sz="2000">
                <a:latin typeface="72"/>
              </a:rPr>
              <a:t>The context icons are displayed.</a:t>
            </a:r>
          </a:p>
          <a:p>
            <a:endParaRPr lang="en-IN" sz="2000"/>
          </a:p>
        </p:txBody>
      </p:sp>
      <p:pic>
        <p:nvPicPr>
          <p:cNvPr id="49154" name="Picture 2" descr="Chart, diagram, box and whisker chart&#10;&#10;Description automatically generated">
            <a:extLst>
              <a:ext uri="{FF2B5EF4-FFF2-40B4-BE49-F238E27FC236}">
                <a16:creationId xmlns:a16="http://schemas.microsoft.com/office/drawing/2014/main" id="{5FD51E81-A384-44B7-866E-8DFAC04B1F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789856"/>
            <a:ext cx="5150277" cy="310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8215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5C50-C2C7-4341-A7B0-4ED0E86C5850}"/>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66191631-F1D7-437A-B717-6BD5379032A7}"/>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Choose the</a:t>
            </a:r>
            <a:r>
              <a:rPr lang="en-US" sz="2000" b="1">
                <a:latin typeface="72"/>
              </a:rPr>
              <a:t> +</a:t>
            </a:r>
            <a:r>
              <a:rPr lang="en-US" sz="2000">
                <a:latin typeface="72"/>
              </a:rPr>
              <a:t> icon.</a:t>
            </a:r>
          </a:p>
          <a:p>
            <a:pPr>
              <a:buFont typeface="+mj-lt"/>
              <a:buAutoNum type="arabicPeriod"/>
            </a:pPr>
            <a:r>
              <a:rPr lang="en-US" sz="2000">
                <a:latin typeface="72"/>
              </a:rPr>
              <a:t>The default script coding of the step is displayed.</a:t>
            </a:r>
          </a:p>
          <a:p>
            <a:br>
              <a:rPr lang="en-US" sz="2000"/>
            </a:br>
            <a:endParaRPr lang="en-IN" sz="2000"/>
          </a:p>
        </p:txBody>
      </p:sp>
      <p:pic>
        <p:nvPicPr>
          <p:cNvPr id="50178" name="Picture 2" descr="Graphical user interface, text, application, email&#10;&#10;Description automatically generated">
            <a:extLst>
              <a:ext uri="{FF2B5EF4-FFF2-40B4-BE49-F238E27FC236}">
                <a16:creationId xmlns:a16="http://schemas.microsoft.com/office/drawing/2014/main" id="{309E57C4-ECBE-4AF3-AF55-E0575A22C5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47797"/>
            <a:ext cx="5150277" cy="298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7832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B5E9-5C5F-4AE7-8EE8-DA2BE59727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89DF2E-D86A-452B-AAFF-DAF5BB6890BB}"/>
              </a:ext>
            </a:extLst>
          </p:cNvPr>
          <p:cNvSpPr>
            <a:spLocks noGrp="1"/>
          </p:cNvSpPr>
          <p:nvPr>
            <p:ph idx="1"/>
          </p:nvPr>
        </p:nvSpPr>
        <p:spPr/>
        <p:txBody>
          <a:bodyPr>
            <a:normAutofit fontScale="62500" lnSpcReduction="20000"/>
          </a:bodyPr>
          <a:lstStyle/>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endParaRPr lang="en-IN" dirty="0"/>
          </a:p>
          <a:p>
            <a:r>
              <a:rPr lang="en-IN" dirty="0"/>
              <a:t>def Message </a:t>
            </a:r>
            <a:r>
              <a:rPr lang="en-IN" dirty="0" err="1"/>
              <a:t>processData</a:t>
            </a:r>
            <a:r>
              <a:rPr lang="en-IN" dirty="0"/>
              <a:t>(Message message) </a:t>
            </a:r>
          </a:p>
          <a:p>
            <a:r>
              <a:rPr lang="en-IN" dirty="0"/>
              <a:t>{</a:t>
            </a:r>
          </a:p>
          <a:p>
            <a:r>
              <a:rPr lang="en-IN" dirty="0"/>
              <a:t>	def body = </a:t>
            </a:r>
            <a:r>
              <a:rPr lang="en-IN" dirty="0" err="1"/>
              <a:t>message.getBody</a:t>
            </a:r>
            <a:r>
              <a:rPr lang="en-IN" dirty="0"/>
              <a:t>(</a:t>
            </a:r>
            <a:r>
              <a:rPr lang="en-IN" dirty="0" err="1"/>
              <a:t>java.lang.String</a:t>
            </a:r>
            <a:r>
              <a:rPr lang="en-IN" dirty="0"/>
              <a:t>) as String;</a:t>
            </a:r>
          </a:p>
          <a:p>
            <a:r>
              <a:rPr lang="en-IN" dirty="0"/>
              <a:t>	def </a:t>
            </a:r>
            <a:r>
              <a:rPr lang="en-IN" dirty="0" err="1"/>
              <a:t>messageLog</a:t>
            </a:r>
            <a:r>
              <a:rPr lang="en-IN" dirty="0"/>
              <a:t> = </a:t>
            </a:r>
            <a:r>
              <a:rPr lang="en-IN" dirty="0" err="1"/>
              <a:t>messageLogFactory.getMessageLog</a:t>
            </a:r>
            <a:r>
              <a:rPr lang="en-IN" dirty="0"/>
              <a:t>(message);</a:t>
            </a:r>
          </a:p>
          <a:p>
            <a:r>
              <a:rPr lang="en-IN" dirty="0"/>
              <a:t>	if(</a:t>
            </a:r>
            <a:r>
              <a:rPr lang="en-IN" dirty="0" err="1"/>
              <a:t>messageLog</a:t>
            </a:r>
            <a:r>
              <a:rPr lang="en-IN" dirty="0"/>
              <a:t> != null)</a:t>
            </a:r>
          </a:p>
          <a:p>
            <a:r>
              <a:rPr lang="en-IN" dirty="0"/>
              <a:t>	{</a:t>
            </a:r>
          </a:p>
          <a:p>
            <a:r>
              <a:rPr lang="en-IN" dirty="0"/>
              <a:t>	</a:t>
            </a:r>
            <a:r>
              <a:rPr lang="en-IN" dirty="0" err="1"/>
              <a:t>messageLog.addAttachmentAsString</a:t>
            </a:r>
            <a:r>
              <a:rPr lang="en-IN" dirty="0"/>
              <a:t>("Log current Payload:", body, "text/plain");</a:t>
            </a:r>
          </a:p>
          <a:p>
            <a:r>
              <a:rPr lang="en-IN" dirty="0"/>
              <a:t>     }</a:t>
            </a:r>
          </a:p>
          <a:p>
            <a:r>
              <a:rPr lang="en-IN" dirty="0"/>
              <a:t>	return message;</a:t>
            </a:r>
          </a:p>
          <a:p>
            <a:r>
              <a:rPr lang="en-IN" dirty="0"/>
              <a:t>}</a:t>
            </a:r>
          </a:p>
        </p:txBody>
      </p:sp>
    </p:spTree>
    <p:extLst>
      <p:ext uri="{BB962C8B-B14F-4D97-AF65-F5344CB8AC3E}">
        <p14:creationId xmlns:p14="http://schemas.microsoft.com/office/powerpoint/2010/main" val="371448049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3280-8DBE-440E-A4F9-5682E51685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F59B32-A235-4A55-8F43-2576E519FEDC}"/>
              </a:ext>
            </a:extLst>
          </p:cNvPr>
          <p:cNvSpPr>
            <a:spLocks noGrp="1"/>
          </p:cNvSpPr>
          <p:nvPr>
            <p:ph idx="1"/>
          </p:nvPr>
        </p:nvSpPr>
        <p:spPr/>
        <p:txBody>
          <a:bodyPr/>
          <a:lstStyle/>
          <a:p>
            <a:pPr algn="l">
              <a:buFont typeface="+mj-lt"/>
              <a:buAutoNum type="arabicPeriod"/>
            </a:pPr>
            <a:r>
              <a:rPr lang="en-US" b="0" i="0" dirty="0" err="1">
                <a:solidFill>
                  <a:srgbClr val="333333"/>
                </a:solidFill>
                <a:effectLst/>
                <a:latin typeface="72"/>
              </a:rPr>
              <a:t>hoose</a:t>
            </a:r>
            <a:r>
              <a:rPr lang="en-US" b="0" i="0" dirty="0">
                <a:solidFill>
                  <a:srgbClr val="333333"/>
                </a:solidFill>
                <a:effectLst/>
                <a:latin typeface="72"/>
              </a:rPr>
              <a:t>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integration flow model is again displayed.</a:t>
            </a:r>
          </a:p>
          <a:p>
            <a:pPr algn="l">
              <a:buFont typeface="+mj-lt"/>
              <a:buAutoNum type="arabicPeriod"/>
            </a:pPr>
            <a:r>
              <a:rPr lang="en-US" b="0" i="0" dirty="0">
                <a:solidFill>
                  <a:srgbClr val="333333"/>
                </a:solidFill>
                <a:effectLst/>
                <a:latin typeface="72"/>
              </a:rPr>
              <a:t>Save and deploy the integration flow.</a:t>
            </a:r>
          </a:p>
          <a:p>
            <a:endParaRPr lang="en-IN" dirty="0"/>
          </a:p>
        </p:txBody>
      </p:sp>
    </p:spTree>
    <p:extLst>
      <p:ext uri="{BB962C8B-B14F-4D97-AF65-F5344CB8AC3E}">
        <p14:creationId xmlns:p14="http://schemas.microsoft.com/office/powerpoint/2010/main" val="39755216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8D13-684C-4A1A-9892-86C569290E53}"/>
              </a:ext>
            </a:extLst>
          </p:cNvPr>
          <p:cNvSpPr>
            <a:spLocks noGrp="1"/>
          </p:cNvSpPr>
          <p:nvPr>
            <p:ph type="title"/>
          </p:nvPr>
        </p:nvSpPr>
        <p:spPr/>
        <p:txBody>
          <a:bodyPr>
            <a:normAutofit fontScale="90000"/>
          </a:bodyPr>
          <a:lstStyle/>
          <a:p>
            <a:r>
              <a:rPr lang="en-US" b="0" i="0" dirty="0">
                <a:solidFill>
                  <a:srgbClr val="333333"/>
                </a:solidFill>
                <a:effectLst/>
                <a:latin typeface="72"/>
              </a:rPr>
              <a:t>Run the Integration Flow and Monitor the Message Processing</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4" name="Rectangle 1">
            <a:extLst>
              <a:ext uri="{FF2B5EF4-FFF2-40B4-BE49-F238E27FC236}">
                <a16:creationId xmlns:a16="http://schemas.microsoft.com/office/drawing/2014/main" id="{200B39DB-3B54-4914-871C-D6238EF79625}"/>
              </a:ext>
            </a:extLst>
          </p:cNvPr>
          <p:cNvSpPr>
            <a:spLocks noGrp="1" noChangeArrowheads="1"/>
          </p:cNvSpPr>
          <p:nvPr>
            <p:ph idx="1"/>
          </p:nvPr>
        </p:nvSpPr>
        <p:spPr bwMode="auto">
          <a:xfrm>
            <a:off x="838200" y="2248958"/>
            <a:ext cx="10962373" cy="270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a:solidFill>
                  <a:srgbClr val="333333"/>
                </a:solidFill>
                <a:latin typeface="72"/>
              </a:rPr>
              <a:t>Run the integration flow and check the result of message processing.</a:t>
            </a:r>
            <a:endParaRPr lang="en-US" altLang="en-US" sz="800"/>
          </a:p>
          <a:p>
            <a:pPr marL="0" indent="0">
              <a:lnSpc>
                <a:spcPct val="100000"/>
              </a:lnSpc>
              <a:buNone/>
            </a:pPr>
            <a:r>
              <a:rPr lang="en-US" altLang="en-US" sz="1200">
                <a:solidFill>
                  <a:srgbClr val="333333"/>
                </a:solidFill>
                <a:latin typeface="72"/>
              </a:rPr>
              <a:t>When the integration flow has been deployed successfully, the message is processed without any further trigger (based on the settings of the timer).</a:t>
            </a:r>
            <a:endParaRPr lang="en-US" altLang="en-US" sz="800"/>
          </a:p>
          <a:p>
            <a:pPr marL="0" indent="0">
              <a:lnSpc>
                <a:spcPct val="100000"/>
              </a:lnSpc>
              <a:buFontTx/>
              <a:buAutoNum type="arabicPeriod"/>
            </a:pPr>
            <a:r>
              <a:rPr lang="en-US" altLang="en-US" sz="1200">
                <a:solidFill>
                  <a:srgbClr val="333333"/>
                </a:solidFill>
                <a:latin typeface="72"/>
              </a:rPr>
              <a:t>When you have saved and deployed your integration flow, check the deployment status. Go to the </a:t>
            </a:r>
            <a:r>
              <a:rPr lang="en-US" altLang="en-US" sz="1200" b="1">
                <a:solidFill>
                  <a:srgbClr val="333333"/>
                </a:solidFill>
                <a:latin typeface="72"/>
              </a:rPr>
              <a:t>Monitor</a:t>
            </a:r>
            <a:r>
              <a:rPr lang="en-US" altLang="en-US" sz="1200">
                <a:solidFill>
                  <a:srgbClr val="333333"/>
                </a:solidFill>
                <a:latin typeface="72"/>
              </a:rPr>
              <a:t> section of the Web UI and select a tile under </a:t>
            </a:r>
            <a:r>
              <a:rPr lang="en-US" altLang="en-US" sz="1200" b="1">
                <a:solidFill>
                  <a:srgbClr val="333333"/>
                </a:solidFill>
                <a:latin typeface="72"/>
              </a:rPr>
              <a:t>Manage Integration Content</a:t>
            </a:r>
            <a:r>
              <a:rPr lang="en-US" altLang="en-US" sz="1200">
                <a:solidFill>
                  <a:srgbClr val="333333"/>
                </a:solidFill>
                <a:latin typeface="72"/>
              </a:rPr>
              <a:t>.</a:t>
            </a:r>
          </a:p>
          <a:p>
            <a:pPr marL="0" indent="0">
              <a:lnSpc>
                <a:spcPct val="100000"/>
              </a:lnSpc>
              <a:buFontTx/>
              <a:buAutoNum type="arabicPeriod" startAt="2"/>
            </a:pPr>
            <a:r>
              <a:rPr lang="en-US" altLang="en-US" sz="1200">
                <a:solidFill>
                  <a:srgbClr val="333333"/>
                </a:solidFill>
                <a:latin typeface="72"/>
              </a:rPr>
              <a:t>As soon as deployment has finished, the status </a:t>
            </a:r>
            <a:r>
              <a:rPr lang="en-US" altLang="en-US" sz="1200" b="1">
                <a:solidFill>
                  <a:srgbClr val="333333"/>
                </a:solidFill>
                <a:latin typeface="72"/>
              </a:rPr>
              <a:t>Started</a:t>
            </a:r>
            <a:r>
              <a:rPr lang="en-US" altLang="en-US" sz="1200">
                <a:solidFill>
                  <a:srgbClr val="333333"/>
                </a:solidFill>
                <a:latin typeface="72"/>
              </a:rPr>
              <a:t> should be displayed for your integration flow.</a:t>
            </a:r>
          </a:p>
          <a:p>
            <a:pPr marL="0" indent="0">
              <a:lnSpc>
                <a:spcPct val="100000"/>
              </a:lnSpc>
              <a:buFontTx/>
              <a:buAutoNum type="arabicPeriod" startAt="3"/>
            </a:pPr>
            <a:r>
              <a:rPr lang="en-US" altLang="en-US" sz="1200">
                <a:solidFill>
                  <a:srgbClr val="333333"/>
                </a:solidFill>
                <a:latin typeface="72"/>
              </a:rPr>
              <a:t>Go back to the overview page of the Web UI </a:t>
            </a:r>
            <a:r>
              <a:rPr lang="en-US" altLang="en-US" sz="1200" b="1">
                <a:solidFill>
                  <a:srgbClr val="333333"/>
                </a:solidFill>
                <a:latin typeface="72"/>
              </a:rPr>
              <a:t>Monitor</a:t>
            </a:r>
            <a:r>
              <a:rPr lang="en-US" altLang="en-US" sz="1200">
                <a:solidFill>
                  <a:srgbClr val="333333"/>
                </a:solidFill>
                <a:latin typeface="72"/>
              </a:rPr>
              <a:t> section and select a tile under </a:t>
            </a:r>
            <a:r>
              <a:rPr lang="en-US" altLang="en-US" sz="1200" b="1">
                <a:solidFill>
                  <a:srgbClr val="333333"/>
                </a:solidFill>
                <a:latin typeface="72"/>
              </a:rPr>
              <a:t>Monitor Message Processing</a:t>
            </a:r>
            <a:r>
              <a:rPr lang="en-US" altLang="en-US" sz="1200">
                <a:solidFill>
                  <a:srgbClr val="333333"/>
                </a:solidFill>
                <a:latin typeface="72"/>
              </a:rPr>
              <a:t>.</a:t>
            </a:r>
          </a:p>
          <a:p>
            <a:pPr marL="0" indent="0">
              <a:lnSpc>
                <a:spcPct val="100000"/>
              </a:lnSpc>
              <a:buNone/>
            </a:pPr>
            <a:r>
              <a:rPr lang="en-US" altLang="en-US" sz="1200">
                <a:solidFill>
                  <a:srgbClr val="333333"/>
                </a:solidFill>
                <a:latin typeface="72"/>
              </a:rPr>
              <a:t>If your integration flow has been processed successfully, the status </a:t>
            </a:r>
            <a:r>
              <a:rPr lang="en-US" altLang="en-US" sz="1200" b="1">
                <a:solidFill>
                  <a:srgbClr val="333333"/>
                </a:solidFill>
                <a:latin typeface="72"/>
              </a:rPr>
              <a:t>Completed</a:t>
            </a:r>
            <a:r>
              <a:rPr lang="en-US" altLang="en-US" sz="1200">
                <a:solidFill>
                  <a:srgbClr val="333333"/>
                </a:solidFill>
                <a:latin typeface="72"/>
              </a:rPr>
              <a:t> should be shown.</a:t>
            </a:r>
          </a:p>
          <a:p>
            <a:pPr marL="0" indent="0">
              <a:lnSpc>
                <a:spcPct val="100000"/>
              </a:lnSpc>
              <a:buFontTx/>
              <a:buAutoNum type="arabicPeriod" startAt="4"/>
            </a:pPr>
            <a:r>
              <a:rPr lang="en-US" altLang="en-US" sz="1200">
                <a:solidFill>
                  <a:srgbClr val="333333"/>
                </a:solidFill>
                <a:latin typeface="72"/>
              </a:rPr>
              <a:t>Select the integration flow and analyze the details area to the right of the integration flow list.</a:t>
            </a:r>
          </a:p>
          <a:p>
            <a:pPr marL="0" indent="0">
              <a:lnSpc>
                <a:spcPct val="100000"/>
              </a:lnSpc>
              <a:buFontTx/>
              <a:buAutoNum type="arabicPeriod" startAt="5"/>
            </a:pPr>
            <a:r>
              <a:rPr lang="en-US" altLang="en-US" sz="1200">
                <a:solidFill>
                  <a:srgbClr val="333333"/>
                </a:solidFill>
                <a:latin typeface="72"/>
              </a:rPr>
              <a:t>Under </a:t>
            </a:r>
            <a:r>
              <a:rPr lang="en-US" altLang="en-US" sz="1200" b="1">
                <a:solidFill>
                  <a:srgbClr val="333333"/>
                </a:solidFill>
                <a:latin typeface="72"/>
              </a:rPr>
              <a:t>Attachments</a:t>
            </a:r>
            <a:r>
              <a:rPr lang="en-US" altLang="en-US" sz="1200">
                <a:solidFill>
                  <a:srgbClr val="333333"/>
                </a:solidFill>
                <a:latin typeface="72"/>
              </a:rPr>
              <a:t>, click </a:t>
            </a:r>
            <a:r>
              <a:rPr lang="en-US" altLang="en-US" sz="1200" b="1">
                <a:solidFill>
                  <a:srgbClr val="333333"/>
                </a:solidFill>
                <a:latin typeface="72"/>
              </a:rPr>
              <a:t>Log current Payload</a:t>
            </a:r>
            <a:r>
              <a:rPr lang="en-US" altLang="en-US" sz="1200">
                <a:solidFill>
                  <a:srgbClr val="333333"/>
                </a:solidFill>
                <a:latin typeface="72"/>
              </a:rPr>
              <a:t>.</a:t>
            </a:r>
          </a:p>
          <a:p>
            <a:pPr marL="0" indent="0">
              <a:lnSpc>
                <a:spcPct val="100000"/>
              </a:lnSpc>
              <a:buNone/>
            </a:pPr>
            <a:r>
              <a:rPr lang="en-US" altLang="en-US" sz="1200">
                <a:solidFill>
                  <a:srgbClr val="333333"/>
                </a:solidFill>
                <a:latin typeface="72"/>
              </a:rPr>
              <a:t>You should see the message content, which consists of the details of the product associated with the value of </a:t>
            </a:r>
            <a:r>
              <a:rPr lang="en-US" altLang="en-US" sz="1200">
                <a:solidFill>
                  <a:srgbClr val="333333"/>
                </a:solidFill>
                <a:latin typeface="Monaco"/>
              </a:rPr>
              <a:t>productIdentifier</a:t>
            </a:r>
            <a:r>
              <a:rPr lang="en-US" altLang="en-US" sz="1200">
                <a:solidFill>
                  <a:srgbClr val="333333"/>
                </a:solidFill>
                <a:latin typeface="72"/>
              </a:rPr>
              <a:t> entered in the first Content Modifier.</a:t>
            </a:r>
          </a:p>
          <a:p>
            <a:pPr marL="0" indent="0">
              <a:lnSpc>
                <a:spcPct val="100000"/>
              </a:lnSpc>
              <a:buNone/>
            </a:pPr>
            <a:r>
              <a:rPr lang="en-US" altLang="en-US" sz="1200">
                <a:solidFill>
                  <a:srgbClr val="333333"/>
                </a:solidFill>
                <a:latin typeface="72"/>
              </a:rPr>
              <a:t>This shows you that the message has been processed correctly.</a:t>
            </a:r>
          </a:p>
          <a:p>
            <a:pPr marL="0" indent="0">
              <a:lnSpc>
                <a:spcPct val="100000"/>
              </a:lnSpc>
              <a:buNone/>
            </a:pPr>
            <a:endParaRPr lang="en-US" altLang="en-US" sz="1800"/>
          </a:p>
        </p:txBody>
      </p:sp>
    </p:spTree>
    <p:extLst>
      <p:ext uri="{BB962C8B-B14F-4D97-AF65-F5344CB8AC3E}">
        <p14:creationId xmlns:p14="http://schemas.microsoft.com/office/powerpoint/2010/main" val="1458360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0"/>
            <a:ext cx="12480655" cy="770328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3175" y="2409199"/>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3175" y="2717109"/>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647161" y="2717107"/>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247580" y="3494563"/>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73622" cy="11591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F71C3AD2-C95C-A434-180E-494AA2A7C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7180" y="6033444"/>
            <a:ext cx="834820" cy="82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B700F-9DEC-4462-AB77-FEFE0D85F709}"/>
              </a:ext>
            </a:extLst>
          </p:cNvPr>
          <p:cNvSpPr>
            <a:spLocks noGrp="1"/>
          </p:cNvSpPr>
          <p:nvPr>
            <p:ph type="title"/>
          </p:nvPr>
        </p:nvSpPr>
        <p:spPr>
          <a:xfrm>
            <a:off x="1245072" y="1289765"/>
            <a:ext cx="3651101" cy="4270963"/>
          </a:xfrm>
        </p:spPr>
        <p:txBody>
          <a:bodyPr anchor="ctr">
            <a:normAutofit/>
          </a:bodyPr>
          <a:lstStyle/>
          <a:p>
            <a:pPr algn="ctr"/>
            <a:r>
              <a:rPr lang="en-IN" sz="5600">
                <a:solidFill>
                  <a:srgbClr val="FFFFFF"/>
                </a:solidFill>
              </a:rPr>
              <a:t>Ariba</a:t>
            </a:r>
          </a:p>
        </p:txBody>
      </p:sp>
      <p:sp>
        <p:nvSpPr>
          <p:cNvPr id="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5723EE0-C0DA-49CA-AA4E-285E2EA38797}"/>
              </a:ext>
            </a:extLst>
          </p:cNvPr>
          <p:cNvSpPr>
            <a:spLocks noGrp="1"/>
          </p:cNvSpPr>
          <p:nvPr>
            <p:ph idx="1"/>
          </p:nvPr>
        </p:nvSpPr>
        <p:spPr>
          <a:xfrm>
            <a:off x="6297233" y="518400"/>
            <a:ext cx="4771607" cy="5837949"/>
          </a:xfrm>
        </p:spPr>
        <p:txBody>
          <a:bodyPr anchor="ctr">
            <a:normAutofit/>
          </a:bodyPr>
          <a:lstStyle/>
          <a:p>
            <a:r>
              <a:rPr lang="en-IN" sz="2000" b="0" i="0">
                <a:solidFill>
                  <a:schemeClr val="tx1">
                    <a:alpha val="80000"/>
                  </a:schemeClr>
                </a:solidFill>
                <a:effectLst/>
                <a:latin typeface="72"/>
              </a:rPr>
              <a:t>Connects SAP Cloud Integration to the Ariba Network. Using this adapter, SAP and non-SAP cloud applications can receive business-specific documents in commerce eXtensible Markup Language (cXML) format from the Ariba network.</a:t>
            </a:r>
          </a:p>
          <a:p>
            <a:r>
              <a:rPr lang="en-IN" sz="2000" b="0" i="0">
                <a:solidFill>
                  <a:schemeClr val="tx1">
                    <a:alpha val="80000"/>
                  </a:schemeClr>
                </a:solidFill>
                <a:effectLst/>
                <a:latin typeface="72"/>
              </a:rPr>
              <a:t>The sender adapter allows you to define a schedule for polling data from Ariba.</a:t>
            </a:r>
          </a:p>
          <a:p>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8305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C8DF-2D18-4FD9-A621-B2F829B8DD73}"/>
              </a:ext>
            </a:extLst>
          </p:cNvPr>
          <p:cNvSpPr>
            <a:spLocks noGrp="1"/>
          </p:cNvSpPr>
          <p:nvPr>
            <p:ph type="title"/>
          </p:nvPr>
        </p:nvSpPr>
        <p:spPr/>
        <p:txBody>
          <a:bodyPr/>
          <a:lstStyle/>
          <a:p>
            <a:r>
              <a:rPr lang="en-IN" b="1" i="0" dirty="0">
                <a:solidFill>
                  <a:srgbClr val="333333"/>
                </a:solidFill>
                <a:effectLst/>
                <a:latin typeface="72"/>
              </a:rPr>
              <a:t>Envelope Icons</a:t>
            </a:r>
            <a:endParaRPr lang="en-IN" dirty="0"/>
          </a:p>
        </p:txBody>
      </p:sp>
      <p:sp>
        <p:nvSpPr>
          <p:cNvPr id="3" name="Content Placeholder 2">
            <a:extLst>
              <a:ext uri="{FF2B5EF4-FFF2-40B4-BE49-F238E27FC236}">
                <a16:creationId xmlns:a16="http://schemas.microsoft.com/office/drawing/2014/main" id="{3D2FA5B5-84B4-4F49-9E64-476BE4D7A903}"/>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F5E157EF-BE4B-42C2-B93F-7AAC919225BE}"/>
              </a:ext>
            </a:extLst>
          </p:cNvPr>
          <p:cNvGraphicFramePr>
            <a:graphicFrameLocks noChangeAspect="1"/>
          </p:cNvGraphicFramePr>
          <p:nvPr/>
        </p:nvGraphicFramePr>
        <p:xfrm>
          <a:off x="2028792" y="2019417"/>
          <a:ext cx="6990080" cy="3861707"/>
        </p:xfrm>
        <a:graphic>
          <a:graphicData uri="http://schemas.openxmlformats.org/presentationml/2006/ole">
            <mc:AlternateContent xmlns:mc="http://schemas.openxmlformats.org/markup-compatibility/2006">
              <mc:Choice xmlns:v="urn:schemas-microsoft-com:vml" Requires="v">
                <p:oleObj name="Bitmap Image" r:id="rId2" imgW="5689440" imgH="3143160" progId="PBrush">
                  <p:embed/>
                </p:oleObj>
              </mc:Choice>
              <mc:Fallback>
                <p:oleObj name="Bitmap Image" r:id="rId2" imgW="5689440" imgH="3143160" progId="PBrush">
                  <p:embed/>
                  <p:pic>
                    <p:nvPicPr>
                      <p:cNvPr id="5" name="Object 4">
                        <a:extLst>
                          <a:ext uri="{FF2B5EF4-FFF2-40B4-BE49-F238E27FC236}">
                            <a16:creationId xmlns:a16="http://schemas.microsoft.com/office/drawing/2014/main" id="{F5E157EF-BE4B-42C2-B93F-7AAC919225BE}"/>
                          </a:ext>
                        </a:extLst>
                      </p:cNvPr>
                      <p:cNvPicPr/>
                      <p:nvPr/>
                    </p:nvPicPr>
                    <p:blipFill>
                      <a:blip r:embed="rId3"/>
                      <a:stretch>
                        <a:fillRect/>
                      </a:stretch>
                    </p:blipFill>
                    <p:spPr>
                      <a:xfrm>
                        <a:off x="2028792" y="2019417"/>
                        <a:ext cx="6990080" cy="3861707"/>
                      </a:xfrm>
                      <a:prstGeom prst="rect">
                        <a:avLst/>
                      </a:prstGeom>
                    </p:spPr>
                  </p:pic>
                </p:oleObj>
              </mc:Fallback>
            </mc:AlternateContent>
          </a:graphicData>
        </a:graphic>
      </p:graphicFrame>
      <p:pic>
        <p:nvPicPr>
          <p:cNvPr id="7169" name="Picture 1">
            <a:extLst>
              <a:ext uri="{FF2B5EF4-FFF2-40B4-BE49-F238E27FC236}">
                <a16:creationId xmlns:a16="http://schemas.microsoft.com/office/drawing/2014/main" id="{4CD879F6-F2DB-48A3-888F-C06B8FE82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333375"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B1169C3-F3D8-4CE8-AF9F-40F6C6CEC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3048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C70972BE-3FD7-4EFA-96E5-A2367559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2381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2DCE1D-92F6-464D-B41C-EE47871001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
            <a:ext cx="219075" cy="18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0093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DCD-879D-4F10-A1EC-A92DF1EB15AB}"/>
              </a:ext>
            </a:extLst>
          </p:cNvPr>
          <p:cNvSpPr>
            <a:spLocks noGrp="1"/>
          </p:cNvSpPr>
          <p:nvPr>
            <p:ph type="title"/>
          </p:nvPr>
        </p:nvSpPr>
        <p:spPr/>
        <p:txBody>
          <a:bodyPr>
            <a:normAutofit fontScale="90000"/>
          </a:bodyPr>
          <a:lstStyle/>
          <a:p>
            <a:r>
              <a:rPr lang="en-IN" b="0" i="0" dirty="0">
                <a:solidFill>
                  <a:srgbClr val="333333"/>
                </a:solidFill>
                <a:effectLst/>
                <a:latin typeface="72"/>
              </a:rPr>
              <a:t>Setting Log Levels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1B71AE5-F89C-4480-A8DD-7842118AB659}"/>
              </a:ext>
            </a:extLst>
          </p:cNvPr>
          <p:cNvSpPr>
            <a:spLocks noGrp="1"/>
          </p:cNvSpPr>
          <p:nvPr>
            <p:ph idx="1"/>
          </p:nvPr>
        </p:nvSpPr>
        <p:spPr/>
        <p:txBody>
          <a:bodyPr/>
          <a:lstStyle/>
          <a:p>
            <a:r>
              <a:rPr lang="en-US" b="0" i="0" dirty="0">
                <a:solidFill>
                  <a:srgbClr val="333333"/>
                </a:solidFill>
                <a:effectLst/>
                <a:latin typeface="72"/>
              </a:rPr>
              <a:t>The log level for the message processing log specifies the granularity of information collected by the message processing log</a:t>
            </a:r>
          </a:p>
          <a:p>
            <a:pPr algn="l"/>
            <a:r>
              <a:rPr lang="en-US" b="0" i="0" dirty="0">
                <a:solidFill>
                  <a:srgbClr val="333333"/>
                </a:solidFill>
                <a:effectLst/>
                <a:latin typeface="72"/>
              </a:rPr>
              <a:t>You can set the log level for an integration flow scenario in the </a:t>
            </a:r>
            <a:r>
              <a:rPr lang="en-US" b="1" i="0" dirty="0">
                <a:solidFill>
                  <a:srgbClr val="333333"/>
                </a:solidFill>
                <a:effectLst/>
                <a:latin typeface="72"/>
              </a:rPr>
              <a:t>Manage Integration Content</a:t>
            </a:r>
            <a:r>
              <a:rPr lang="en-US" b="0" i="0" dirty="0">
                <a:solidFill>
                  <a:srgbClr val="333333"/>
                </a:solidFill>
                <a:effectLst/>
                <a:latin typeface="72"/>
              </a:rPr>
              <a:t> page of the </a:t>
            </a:r>
            <a:r>
              <a:rPr lang="en-US" b="1" i="0" dirty="0">
                <a:solidFill>
                  <a:srgbClr val="333333"/>
                </a:solidFill>
                <a:effectLst/>
                <a:latin typeface="72"/>
              </a:rPr>
              <a:t>Web-based Monitor</a:t>
            </a:r>
            <a:r>
              <a:rPr lang="en-US" b="0" i="0" dirty="0">
                <a:solidFill>
                  <a:srgbClr val="333333"/>
                </a:solidFill>
                <a:effectLst/>
                <a:latin typeface="72"/>
              </a:rPr>
              <a:t>.</a:t>
            </a:r>
          </a:p>
          <a:p>
            <a:pPr algn="l"/>
            <a:r>
              <a:rPr lang="en-US" b="0" i="0" dirty="0">
                <a:solidFill>
                  <a:srgbClr val="333333"/>
                </a:solidFill>
                <a:effectLst/>
                <a:latin typeface="72"/>
              </a:rPr>
              <a:t>Select your integration flow in the </a:t>
            </a:r>
            <a:r>
              <a:rPr lang="en-US" b="1" i="0" dirty="0">
                <a:solidFill>
                  <a:srgbClr val="333333"/>
                </a:solidFill>
                <a:effectLst/>
                <a:latin typeface="72"/>
              </a:rPr>
              <a:t>Manage Integration Content</a:t>
            </a:r>
            <a:r>
              <a:rPr lang="en-US" b="0" i="0" dirty="0">
                <a:solidFill>
                  <a:srgbClr val="333333"/>
                </a:solidFill>
                <a:effectLst/>
                <a:latin typeface="72"/>
              </a:rPr>
              <a:t> and set the log level for this integration flow in the </a:t>
            </a:r>
            <a:r>
              <a:rPr lang="en-US" b="1" i="0" dirty="0">
                <a:solidFill>
                  <a:srgbClr val="333333"/>
                </a:solidFill>
                <a:effectLst/>
                <a:latin typeface="72"/>
              </a:rPr>
              <a:t>Log Configuration</a:t>
            </a:r>
            <a:r>
              <a:rPr lang="en-US" b="0" i="0" dirty="0">
                <a:solidFill>
                  <a:srgbClr val="333333"/>
                </a:solidFill>
                <a:effectLst/>
                <a:latin typeface="72"/>
              </a:rPr>
              <a:t> section.</a:t>
            </a:r>
          </a:p>
          <a:p>
            <a:endParaRPr lang="en-IN" dirty="0"/>
          </a:p>
        </p:txBody>
      </p:sp>
    </p:spTree>
    <p:extLst>
      <p:ext uri="{BB962C8B-B14F-4D97-AF65-F5344CB8AC3E}">
        <p14:creationId xmlns:p14="http://schemas.microsoft.com/office/powerpoint/2010/main" val="23678864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36D0-7DA0-4A4A-96C0-BA794A17C4C0}"/>
              </a:ext>
            </a:extLst>
          </p:cNvPr>
          <p:cNvSpPr>
            <a:spLocks noGrp="1"/>
          </p:cNvSpPr>
          <p:nvPr>
            <p:ph type="title"/>
          </p:nvPr>
        </p:nvSpPr>
        <p:spPr>
          <a:xfrm>
            <a:off x="1008186" y="174033"/>
            <a:ext cx="10175631" cy="1111843"/>
          </a:xfrm>
        </p:spPr>
        <p:txBody>
          <a:bodyPr anchor="ctr">
            <a:normAutofit/>
          </a:bodyPr>
          <a:lstStyle/>
          <a:p>
            <a:pPr algn="ctr"/>
            <a:r>
              <a:rPr lang="en-IN" sz="4000" dirty="0"/>
              <a:t>Setting Log Level</a:t>
            </a:r>
          </a:p>
        </p:txBody>
      </p:sp>
      <p:graphicFrame>
        <p:nvGraphicFramePr>
          <p:cNvPr id="7" name="Content Placeholder 3">
            <a:extLst>
              <a:ext uri="{FF2B5EF4-FFF2-40B4-BE49-F238E27FC236}">
                <a16:creationId xmlns:a16="http://schemas.microsoft.com/office/drawing/2014/main" id="{C4B7CBF0-8820-41C6-87B0-5DD4ED3742C3}"/>
              </a:ext>
            </a:extLst>
          </p:cNvPr>
          <p:cNvGraphicFramePr>
            <a:graphicFrameLocks/>
          </p:cNvGraphicFramePr>
          <p:nvPr/>
        </p:nvGraphicFramePr>
        <p:xfrm>
          <a:off x="1960309" y="2405150"/>
          <a:ext cx="8265290" cy="3899396"/>
        </p:xfrm>
        <a:graphic>
          <a:graphicData uri="http://schemas.openxmlformats.org/drawingml/2006/table">
            <a:tbl>
              <a:tblPr/>
              <a:tblGrid>
                <a:gridCol w="1405611">
                  <a:extLst>
                    <a:ext uri="{9D8B030D-6E8A-4147-A177-3AD203B41FA5}">
                      <a16:colId xmlns:a16="http://schemas.microsoft.com/office/drawing/2014/main" val="2931037505"/>
                    </a:ext>
                  </a:extLst>
                </a:gridCol>
                <a:gridCol w="6859679">
                  <a:extLst>
                    <a:ext uri="{9D8B030D-6E8A-4147-A177-3AD203B41FA5}">
                      <a16:colId xmlns:a16="http://schemas.microsoft.com/office/drawing/2014/main" val="1992733870"/>
                    </a:ext>
                  </a:extLst>
                </a:gridCol>
              </a:tblGrid>
              <a:tr h="172220">
                <a:tc>
                  <a:txBody>
                    <a:bodyPr/>
                    <a:lstStyle/>
                    <a:p>
                      <a:pPr fontAlgn="t"/>
                      <a:r>
                        <a:rPr lang="en-IN" sz="800">
                          <a:effectLst/>
                        </a:rPr>
                        <a:t>Log Level</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800">
                          <a:effectLst/>
                        </a:rPr>
                        <a:t>Description</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80032275"/>
                  </a:ext>
                </a:extLst>
              </a:tr>
              <a:tr h="296832">
                <a:tc>
                  <a:txBody>
                    <a:bodyPr/>
                    <a:lstStyle/>
                    <a:p>
                      <a:pPr fontAlgn="t"/>
                      <a:r>
                        <a:rPr lang="en-IN" sz="800">
                          <a:effectLst/>
                        </a:rPr>
                        <a:t>None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No data is recorded during message processing and no data is shown in data monitoring.</a:t>
                      </a:r>
                      <a:r>
                        <a:rPr lang="en-US" sz="800" b="1">
                          <a:effectLst/>
                        </a:rPr>
                        <a:t>Note</a:t>
                      </a:r>
                    </a:p>
                    <a:p>
                      <a:pPr fontAlgn="t"/>
                      <a:r>
                        <a:rPr lang="en-US" sz="800">
                          <a:effectLst/>
                        </a:rPr>
                        <a:t>In case data archiving is available on your tenant and configured for your integration flow, no data is archived for this specific integration flow.</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358611"/>
                  </a:ext>
                </a:extLst>
              </a:tr>
              <a:tr h="296832">
                <a:tc>
                  <a:txBody>
                    <a:bodyPr/>
                    <a:lstStyle/>
                    <a:p>
                      <a:pPr fontAlgn="t"/>
                      <a:r>
                        <a:rPr lang="en-IN" sz="800">
                          <a:effectLst/>
                        </a:rPr>
                        <a:t>Info</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Basic information is recorded during message processing. The header is always displayed.If there are failed messages, the message processing log retains and displays additional detailed information about the last 50 message steps.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4625478"/>
                  </a:ext>
                </a:extLst>
              </a:tr>
              <a:tr h="919892">
                <a:tc>
                  <a:txBody>
                    <a:bodyPr/>
                    <a:lstStyle/>
                    <a:p>
                      <a:pPr fontAlgn="t"/>
                      <a:r>
                        <a:rPr lang="en-IN" sz="800">
                          <a:effectLst/>
                        </a:rPr>
                        <a:t>Error</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The message processing log records basic information for failed message executions only. The message processing log retains and displays detailed information about the last 50 message steps. Use this log level, if you've no interest in recording completed messages.No message processing log attachments are recorded.</a:t>
                      </a:r>
                    </a:p>
                    <a:p>
                      <a:pPr fontAlgn="t"/>
                      <a:r>
                        <a:rPr lang="en-US" sz="800" b="1">
                          <a:effectLst/>
                        </a:rPr>
                        <a:t>Note</a:t>
                      </a:r>
                    </a:p>
                    <a:p>
                      <a:pPr fontAlgn="t"/>
                      <a:r>
                        <a:rPr lang="en-US" sz="800">
                          <a:effectLst/>
                        </a:rPr>
                        <a:t>In case data archiving is available on your tenant and configured for your integration flow, no data is archived for this specific integration flow.</a:t>
                      </a:r>
                    </a:p>
                    <a:p>
                      <a:pPr fontAlgn="t"/>
                      <a:r>
                        <a:rPr lang="en-US" sz="800">
                          <a:effectLst/>
                        </a:rPr>
                        <a:t>Specifics for log level Error: If you've defined a retry-scenario in your integration flow and set log level Error, a final successful retry isn't recorded. In particular, the overall Message Processing Log Status stays in status Retry or Failed although the message is finally successfully delivered.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2031077"/>
                  </a:ext>
                </a:extLst>
              </a:tr>
              <a:tr h="1169116">
                <a:tc>
                  <a:txBody>
                    <a:bodyPr/>
                    <a:lstStyle/>
                    <a:p>
                      <a:pPr fontAlgn="t"/>
                      <a:r>
                        <a:rPr lang="en-IN" sz="800">
                          <a:effectLst/>
                        </a:rPr>
                        <a:t>Debug</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the log level Debug is a high resource consuming feature, we recommend setting log level Debug only in a development or test environment!</a:t>
                      </a:r>
                    </a:p>
                    <a:p>
                      <a:pPr fontAlgn="t"/>
                      <a:r>
                        <a:rPr lang="en-US" sz="800">
                          <a:effectLst/>
                        </a:rPr>
                        <a:t>The message processing log records detailed information for all steps during message processing. While all steps (with headers and additional information) are accessible in the graphical UI, only the last 100 are shown in the text view of the message processing log. The log level debug expires after a certain period of time. After expiry, the log level switches back to the log level set before.</a:t>
                      </a:r>
                    </a:p>
                    <a:p>
                      <a:pPr fontAlgn="t"/>
                      <a:r>
                        <a:rPr lang="en-US" sz="800" b="1">
                          <a:effectLst/>
                        </a:rPr>
                        <a:t>Note</a:t>
                      </a:r>
                    </a:p>
                    <a:p>
                      <a:pPr fontAlgn="t"/>
                      <a:r>
                        <a:rPr lang="en-US" sz="800">
                          <a:effectLst/>
                        </a:rPr>
                        <a:t>in the Neo environment, the expiry time can be set in the Tenant Configuration. To request an extension of the expiry time, open a ticket on the component LOD-HCI-PI-OPS.</a:t>
                      </a:r>
                    </a:p>
                    <a:p>
                      <a:pPr fontAlgn="t"/>
                      <a:r>
                        <a:rPr lang="en-US" sz="800">
                          <a:effectLst/>
                        </a:rPr>
                        <a:t>In the Cloud Foundry environment, the expiry time is fixed and set to 24 hours.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26732820"/>
                  </a:ext>
                </a:extLst>
              </a:tr>
              <a:tr h="1044504">
                <a:tc>
                  <a:txBody>
                    <a:bodyPr/>
                    <a:lstStyle/>
                    <a:p>
                      <a:pPr fontAlgn="t"/>
                      <a:r>
                        <a:rPr lang="en-IN" sz="800">
                          <a:effectLst/>
                        </a:rPr>
                        <a:t>Trace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in the NEO environment , the log level Trace is a high resource consuming feature, we recommend setting log level Trace only in a development or test environment! SAP can disable this function for a specific tenant or adjust expiry and retention time.</a:t>
                      </a:r>
                    </a:p>
                    <a:p>
                      <a:pPr fontAlgn="t"/>
                      <a:r>
                        <a:rPr lang="en-US" sz="800">
                          <a:effectLst/>
                        </a:rPr>
                        <a:t>The message processing log records detailed information for all steps during message processing and additionally tracks the message content. The trace function expires after a certain period of time (default value: 10 minutes). After expiry, the log level switches back to the log level set before. The recorded message content is also only retained for a certain time (default value: 1 hour)</a:t>
                      </a:r>
                    </a:p>
                    <a:p>
                      <a:pPr fontAlgn="t">
                        <a:buFont typeface="Arial" panose="020B0604020202020204" pitchFamily="34" charset="0"/>
                        <a:buChar char="•"/>
                      </a:pPr>
                      <a:r>
                        <a:rPr lang="en-US" sz="800">
                          <a:effectLst/>
                        </a:rPr>
                        <a:t>Specifics for log level Trace:If the downloaded trace data, such as header value size and exchange properties exceed 10000 characters, they're truncated.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27410130"/>
                  </a:ext>
                </a:extLst>
              </a:tr>
            </a:tbl>
          </a:graphicData>
        </a:graphic>
      </p:graphicFrame>
    </p:spTree>
    <p:extLst>
      <p:ext uri="{BB962C8B-B14F-4D97-AF65-F5344CB8AC3E}">
        <p14:creationId xmlns:p14="http://schemas.microsoft.com/office/powerpoint/2010/main" val="18532321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6" y="2784901"/>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transition>
    <p:wipe dir="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IN"/>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44F4F-473A-4C21-A66E-FFFF30807C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1560EEF-4BF2-4D4C-94EA-1392FD8C700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52005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D042C-E52D-487F-9149-B149E000D2F5}"/>
              </a:ext>
            </a:extLst>
          </p:cNvPr>
          <p:cNvSpPr>
            <a:spLocks noGrp="1"/>
          </p:cNvSpPr>
          <p:nvPr>
            <p:ph type="title"/>
          </p:nvPr>
        </p:nvSpPr>
        <p:spPr>
          <a:xfrm>
            <a:off x="1245072" y="1289765"/>
            <a:ext cx="3651101" cy="4270963"/>
          </a:xfrm>
        </p:spPr>
        <p:txBody>
          <a:bodyPr anchor="ctr">
            <a:normAutofit/>
          </a:bodyPr>
          <a:lstStyle/>
          <a:p>
            <a:pPr algn="ctr"/>
            <a:r>
              <a:rPr lang="en-IN" sz="5600" b="1" i="0">
                <a:solidFill>
                  <a:srgbClr val="FFFFFF"/>
                </a:solidFill>
                <a:effectLst/>
                <a:latin typeface="72"/>
              </a:rPr>
              <a:t>Data Store</a:t>
            </a:r>
            <a:br>
              <a:rPr lang="en-IN" sz="5600" b="0" i="0">
                <a:solidFill>
                  <a:srgbClr val="FFFFFF"/>
                </a:solidFill>
                <a:effectLst/>
                <a:latin typeface="72"/>
              </a:rPr>
            </a:br>
            <a:br>
              <a:rPr lang="en-IN" sz="5600">
                <a:solidFill>
                  <a:srgbClr val="FFFFFF"/>
                </a:solidFill>
              </a:rPr>
            </a:br>
            <a:endParaRPr lang="en-IN"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1CF7D6A-037B-46D0-AAE5-AF6D040665EB}"/>
              </a:ext>
            </a:extLst>
          </p:cNvPr>
          <p:cNvSpPr>
            <a:spLocks noGrp="1"/>
          </p:cNvSpPr>
          <p:nvPr>
            <p:ph idx="1"/>
          </p:nvPr>
        </p:nvSpPr>
        <p:spPr>
          <a:xfrm>
            <a:off x="6297233" y="518400"/>
            <a:ext cx="4771607" cy="5837949"/>
          </a:xfrm>
        </p:spPr>
        <p:txBody>
          <a:bodyPr anchor="ctr">
            <a:normAutofit/>
          </a:bodyPr>
          <a:lstStyle/>
          <a:p>
            <a:r>
              <a:rPr lang="en-US" sz="2000" b="0" i="0">
                <a:solidFill>
                  <a:schemeClr val="tx1">
                    <a:alpha val="80000"/>
                  </a:schemeClr>
                </a:solidFill>
                <a:effectLst/>
                <a:latin typeface="72"/>
              </a:rPr>
              <a:t>Enables SAP Cloud Integration to consume messages from a data store.</a:t>
            </a:r>
          </a:p>
          <a:p>
            <a:br>
              <a:rPr lang="en-US" sz="2000">
                <a:solidFill>
                  <a:schemeClr val="tx1">
                    <a:alpha val="80000"/>
                  </a:schemeClr>
                </a:solidFill>
              </a:rPr>
            </a:br>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51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966B9-0DA6-48B6-B26F-6B433DC0BDA5}"/>
              </a:ext>
            </a:extLst>
          </p:cNvPr>
          <p:cNvSpPr>
            <a:spLocks noGrp="1"/>
          </p:cNvSpPr>
          <p:nvPr>
            <p:ph type="title"/>
          </p:nvPr>
        </p:nvSpPr>
        <p:spPr>
          <a:xfrm>
            <a:off x="1245072" y="1289765"/>
            <a:ext cx="3651101" cy="4270963"/>
          </a:xfrm>
        </p:spPr>
        <p:txBody>
          <a:bodyPr anchor="ctr">
            <a:normAutofit/>
          </a:bodyPr>
          <a:lstStyle/>
          <a:p>
            <a:pPr algn="ctr"/>
            <a:r>
              <a:rPr lang="en-IN" sz="5600">
                <a:solidFill>
                  <a:srgbClr val="FFFFFF"/>
                </a:solidFill>
              </a:rPr>
              <a:t>IDOC</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93CD9B8-DFF4-478D-B6AE-236A126E08AE}"/>
              </a:ext>
            </a:extLst>
          </p:cNvPr>
          <p:cNvSpPr>
            <a:spLocks noGrp="1"/>
          </p:cNvSpPr>
          <p:nvPr>
            <p:ph idx="1"/>
          </p:nvPr>
        </p:nvSpPr>
        <p:spPr>
          <a:xfrm>
            <a:off x="6297233" y="518400"/>
            <a:ext cx="4771607" cy="5837949"/>
          </a:xfrm>
        </p:spPr>
        <p:txBody>
          <a:bodyPr anchor="ctr">
            <a:normAutofit/>
          </a:bodyPr>
          <a:lstStyle/>
          <a:p>
            <a:r>
              <a:rPr lang="en-IN" sz="2000" b="0" i="0">
                <a:solidFill>
                  <a:schemeClr val="tx1">
                    <a:alpha val="80000"/>
                  </a:schemeClr>
                </a:solidFill>
                <a:effectLst/>
                <a:latin typeface="72"/>
              </a:rPr>
              <a:t>Allows SAP Cloud Integration to exchange Intermediate Document (IDoc) messages with a sender system that supports communication via SOAP Web services.</a:t>
            </a:r>
          </a:p>
          <a:p>
            <a:r>
              <a:rPr lang="en-IN" sz="2000" b="0" i="0">
                <a:solidFill>
                  <a:schemeClr val="tx1">
                    <a:alpha val="80000"/>
                  </a:schemeClr>
                </a:solidFill>
                <a:effectLst/>
                <a:latin typeface="72"/>
              </a:rPr>
              <a:t>A size limit for the inbound message can be configured for the sender adapter.</a:t>
            </a:r>
          </a:p>
          <a:p>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757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5863D-9E43-40DB-9A0D-6BF9F9AACA64}"/>
              </a:ext>
            </a:extLst>
          </p:cNvPr>
          <p:cNvSpPr>
            <a:spLocks noGrp="1"/>
          </p:cNvSpPr>
          <p:nvPr>
            <p:ph type="title"/>
          </p:nvPr>
        </p:nvSpPr>
        <p:spPr>
          <a:xfrm>
            <a:off x="838201" y="300580"/>
            <a:ext cx="9829800" cy="1089529"/>
          </a:xfrm>
        </p:spPr>
        <p:txBody>
          <a:bodyPr>
            <a:normAutofit/>
          </a:bodyPr>
          <a:lstStyle/>
          <a:p>
            <a:r>
              <a:rPr lang="en-IN" sz="3600">
                <a:solidFill>
                  <a:srgbClr val="FFFFFF"/>
                </a:solidFill>
              </a:rPr>
              <a:t>JMS</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A60447FE-CD1B-9468-CE18-6F2010F1EE98}"/>
              </a:ext>
            </a:extLst>
          </p:cNvPr>
          <p:cNvGraphicFramePr>
            <a:graphicFrameLocks noGrp="1"/>
          </p:cNvGraphicFramePr>
          <p:nvPr>
            <p:ph idx="1"/>
            <p:extLst>
              <p:ext uri="{D42A27DB-BD31-4B8C-83A1-F6EECF244321}">
                <p14:modId xmlns:p14="http://schemas.microsoft.com/office/powerpoint/2010/main" val="3821823592"/>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215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F4325-6FCC-4207-9165-CCFFCD2E347A}"/>
              </a:ext>
            </a:extLst>
          </p:cNvPr>
          <p:cNvSpPr>
            <a:spLocks noGrp="1"/>
          </p:cNvSpPr>
          <p:nvPr>
            <p:ph type="title"/>
          </p:nvPr>
        </p:nvSpPr>
        <p:spPr>
          <a:xfrm>
            <a:off x="838201" y="300580"/>
            <a:ext cx="9829800" cy="1089529"/>
          </a:xfrm>
        </p:spPr>
        <p:txBody>
          <a:bodyPr>
            <a:normAutofit/>
          </a:bodyPr>
          <a:lstStyle/>
          <a:p>
            <a:r>
              <a:rPr lang="en-IN" sz="3600">
                <a:solidFill>
                  <a:srgbClr val="FFFFFF"/>
                </a:solidFill>
              </a:rPr>
              <a:t>Odata</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D36F2318-8666-8F2F-301B-8B1942592F46}"/>
              </a:ext>
            </a:extLst>
          </p:cNvPr>
          <p:cNvGraphicFramePr>
            <a:graphicFrameLocks noGrp="1"/>
          </p:cNvGraphicFramePr>
          <p:nvPr>
            <p:ph idx="1"/>
            <p:extLst>
              <p:ext uri="{D42A27DB-BD31-4B8C-83A1-F6EECF244321}">
                <p14:modId xmlns:p14="http://schemas.microsoft.com/office/powerpoint/2010/main" val="4107453069"/>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329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EB829-E122-4CF5-B06B-5E6FE217556A}"/>
              </a:ext>
            </a:extLst>
          </p:cNvPr>
          <p:cNvSpPr>
            <a:spLocks noGrp="1"/>
          </p:cNvSpPr>
          <p:nvPr>
            <p:ph type="title"/>
          </p:nvPr>
        </p:nvSpPr>
        <p:spPr>
          <a:xfrm>
            <a:off x="838201" y="300580"/>
            <a:ext cx="9829800" cy="1089529"/>
          </a:xfrm>
        </p:spPr>
        <p:txBody>
          <a:bodyPr>
            <a:normAutofit/>
          </a:bodyPr>
          <a:lstStyle/>
          <a:p>
            <a:r>
              <a:rPr lang="en-IN" sz="3600">
                <a:solidFill>
                  <a:srgbClr val="FFFFFF"/>
                </a:solidFill>
              </a:rPr>
              <a:t>Open Connector</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E325CACD-3A52-3EC4-E693-CA71B6C30099}"/>
              </a:ext>
            </a:extLst>
          </p:cNvPr>
          <p:cNvGraphicFramePr>
            <a:graphicFrameLocks noGrp="1"/>
          </p:cNvGraphicFramePr>
          <p:nvPr>
            <p:ph idx="1"/>
            <p:extLst>
              <p:ext uri="{D42A27DB-BD31-4B8C-83A1-F6EECF244321}">
                <p14:modId xmlns:p14="http://schemas.microsoft.com/office/powerpoint/2010/main" val="724007618"/>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407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77D85-6CDE-4001-8198-4BD021725A08}"/>
              </a:ext>
            </a:extLst>
          </p:cNvPr>
          <p:cNvSpPr>
            <a:spLocks noGrp="1"/>
          </p:cNvSpPr>
          <p:nvPr>
            <p:ph type="title"/>
          </p:nvPr>
        </p:nvSpPr>
        <p:spPr>
          <a:xfrm>
            <a:off x="635000" y="640823"/>
            <a:ext cx="3418659" cy="5583148"/>
          </a:xfrm>
        </p:spPr>
        <p:txBody>
          <a:bodyPr anchor="ctr">
            <a:normAutofit/>
          </a:bodyPr>
          <a:lstStyle/>
          <a:p>
            <a:r>
              <a:rPr lang="en-IN" sz="5400"/>
              <a:t>Process Direct</a:t>
            </a:r>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2731ABA1-5A60-EC55-F573-CA5A35105DB2}"/>
              </a:ext>
            </a:extLst>
          </p:cNvPr>
          <p:cNvGraphicFramePr>
            <a:graphicFrameLocks noGrp="1"/>
          </p:cNvGraphicFramePr>
          <p:nvPr>
            <p:ph idx="1"/>
            <p:extLst>
              <p:ext uri="{D42A27DB-BD31-4B8C-83A1-F6EECF244321}">
                <p14:modId xmlns:p14="http://schemas.microsoft.com/office/powerpoint/2010/main" val="203457953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1465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1296A-16E6-4A31-A01E-82FC3D52A9CD}"/>
              </a:ext>
            </a:extLst>
          </p:cNvPr>
          <p:cNvSpPr>
            <a:spLocks noGrp="1"/>
          </p:cNvSpPr>
          <p:nvPr>
            <p:ph type="title"/>
          </p:nvPr>
        </p:nvSpPr>
        <p:spPr>
          <a:xfrm>
            <a:off x="1006900" y="1188637"/>
            <a:ext cx="3141430" cy="4480726"/>
          </a:xfrm>
        </p:spPr>
        <p:txBody>
          <a:bodyPr>
            <a:normAutofit/>
          </a:bodyPr>
          <a:lstStyle/>
          <a:p>
            <a:pPr algn="r"/>
            <a:r>
              <a:rPr lang="en-IN" sz="6600"/>
              <a:t>SOAP</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E94BB7-8B6E-4BCC-AA51-F8D7A8A6691A}"/>
              </a:ext>
            </a:extLst>
          </p:cNvPr>
          <p:cNvSpPr>
            <a:spLocks noGrp="1"/>
          </p:cNvSpPr>
          <p:nvPr>
            <p:ph idx="1"/>
          </p:nvPr>
        </p:nvSpPr>
        <p:spPr>
          <a:xfrm>
            <a:off x="5138928" y="1338729"/>
            <a:ext cx="4795584" cy="4180542"/>
          </a:xfrm>
        </p:spPr>
        <p:txBody>
          <a:bodyPr anchor="ctr">
            <a:normAutofit/>
          </a:bodyPr>
          <a:lstStyle/>
          <a:p>
            <a:r>
              <a:rPr lang="en-US" sz="2000" b="0" i="0">
                <a:effectLst/>
                <a:latin typeface="72"/>
              </a:rPr>
              <a:t>Exchanges messages with a sender system that supports Simple Object Access Protocol (SOAP) 1.1 or SOAP 1.2.</a:t>
            </a:r>
          </a:p>
          <a:p>
            <a:r>
              <a:rPr lang="en-US" sz="2000" b="0" i="0">
                <a:effectLst/>
                <a:latin typeface="72"/>
              </a:rPr>
              <a:t>The message exchange patterns supported by the sender adapter are one-way messaging or request-reply.</a:t>
            </a:r>
          </a:p>
          <a:p>
            <a:r>
              <a:rPr lang="en-US" sz="2000" b="0" i="0">
                <a:effectLst/>
                <a:latin typeface="72"/>
              </a:rPr>
              <a:t>The adapter supports Web services Security (WS-Security).</a:t>
            </a:r>
          </a:p>
          <a:p>
            <a:r>
              <a:rPr lang="en-US" sz="2000" b="0" i="0">
                <a:effectLst/>
                <a:latin typeface="72"/>
              </a:rPr>
              <a:t>A size limit for the inbound message can be configured for the sender adapter.</a:t>
            </a:r>
          </a:p>
          <a:p>
            <a:r>
              <a:rPr lang="en-IN" sz="2000" b="1" i="0">
                <a:effectLst/>
                <a:latin typeface="72"/>
              </a:rPr>
              <a:t>SOAP SOAP 1.x</a:t>
            </a:r>
          </a:p>
          <a:p>
            <a:r>
              <a:rPr lang="en-IN" sz="2000" b="1" i="0">
                <a:effectLst/>
                <a:latin typeface="72"/>
              </a:rPr>
              <a:t>SOAP SAP RM</a:t>
            </a:r>
            <a:endParaRPr lang="en-IN" sz="2000"/>
          </a:p>
        </p:txBody>
      </p:sp>
    </p:spTree>
    <p:extLst>
      <p:ext uri="{BB962C8B-B14F-4D97-AF65-F5344CB8AC3E}">
        <p14:creationId xmlns:p14="http://schemas.microsoft.com/office/powerpoint/2010/main" val="2925200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56D53-78E5-4B29-B8C6-29612B5F0604}"/>
              </a:ext>
            </a:extLst>
          </p:cNvPr>
          <p:cNvSpPr>
            <a:spLocks noGrp="1"/>
          </p:cNvSpPr>
          <p:nvPr>
            <p:ph type="title"/>
          </p:nvPr>
        </p:nvSpPr>
        <p:spPr>
          <a:xfrm>
            <a:off x="1006900" y="1188637"/>
            <a:ext cx="3141430" cy="4480726"/>
          </a:xfrm>
        </p:spPr>
        <p:txBody>
          <a:bodyPr>
            <a:normAutofit/>
          </a:bodyPr>
          <a:lstStyle/>
          <a:p>
            <a:pPr algn="r"/>
            <a:r>
              <a:rPr lang="en-IN" sz="6600"/>
              <a:t>HTTPS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62DE5C-8135-4922-9497-547E16EF567F}"/>
              </a:ext>
            </a:extLst>
          </p:cNvPr>
          <p:cNvSpPr>
            <a:spLocks noGrp="1"/>
          </p:cNvSpPr>
          <p:nvPr>
            <p:ph idx="1"/>
          </p:nvPr>
        </p:nvSpPr>
        <p:spPr>
          <a:xfrm>
            <a:off x="5138928" y="1338729"/>
            <a:ext cx="4795584" cy="4180542"/>
          </a:xfrm>
        </p:spPr>
        <p:txBody>
          <a:bodyPr anchor="ctr">
            <a:normAutofit/>
          </a:bodyPr>
          <a:lstStyle/>
          <a:p>
            <a:r>
              <a:rPr lang="en-US" sz="2400" b="0" i="0">
                <a:effectLst/>
                <a:latin typeface="72"/>
              </a:rPr>
              <a:t>Establishes an HTTPS connection between SAP Cloud Integration and a sender system.</a:t>
            </a:r>
            <a:endParaRPr lang="en-IN" sz="2400"/>
          </a:p>
        </p:txBody>
      </p:sp>
    </p:spTree>
    <p:extLst>
      <p:ext uri="{BB962C8B-B14F-4D97-AF65-F5344CB8AC3E}">
        <p14:creationId xmlns:p14="http://schemas.microsoft.com/office/powerpoint/2010/main" val="71078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27EE3C-8021-4BE1-B429-A04FC7368468}"/>
              </a:ext>
            </a:extLst>
          </p:cNvPr>
          <p:cNvSpPr>
            <a:spLocks noGrp="1"/>
          </p:cNvSpPr>
          <p:nvPr>
            <p:ph type="title"/>
          </p:nvPr>
        </p:nvSpPr>
        <p:spPr>
          <a:xfrm>
            <a:off x="1006900" y="1188637"/>
            <a:ext cx="3057101" cy="4480726"/>
          </a:xfrm>
        </p:spPr>
        <p:txBody>
          <a:bodyPr>
            <a:normAutofit/>
          </a:bodyPr>
          <a:lstStyle/>
          <a:p>
            <a:pPr algn="r"/>
            <a:r>
              <a:rPr lang="en-IN" sz="6600"/>
              <a:t>HTTP</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3FA8707-3F9E-F82C-9501-9DA76C3C2841}"/>
              </a:ext>
            </a:extLst>
          </p:cNvPr>
          <p:cNvGraphicFramePr>
            <a:graphicFrameLocks noGrp="1"/>
          </p:cNvGraphicFramePr>
          <p:nvPr>
            <p:ph idx="1"/>
            <p:extLst>
              <p:ext uri="{D42A27DB-BD31-4B8C-83A1-F6EECF244321}">
                <p14:modId xmlns:p14="http://schemas.microsoft.com/office/powerpoint/2010/main" val="2966595792"/>
              </p:ext>
            </p:extLst>
          </p:nvPr>
        </p:nvGraphicFramePr>
        <p:xfrm>
          <a:off x="5170778" y="1188637"/>
          <a:ext cx="4780416" cy="448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5469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F364-9887-4ADF-8A4A-9A13D229C79E}"/>
              </a:ext>
            </a:extLst>
          </p:cNvPr>
          <p:cNvSpPr>
            <a:spLocks noGrp="1"/>
          </p:cNvSpPr>
          <p:nvPr>
            <p:ph type="title"/>
          </p:nvPr>
        </p:nvSpPr>
        <p:spPr/>
        <p:txBody>
          <a:bodyPr/>
          <a:lstStyle/>
          <a:p>
            <a:r>
              <a:rPr lang="en-IN" dirty="0"/>
              <a:t>Thank you</a:t>
            </a:r>
          </a:p>
        </p:txBody>
      </p:sp>
      <p:sp>
        <p:nvSpPr>
          <p:cNvPr id="3" name="Content Placeholder 2">
            <a:extLst>
              <a:ext uri="{FF2B5EF4-FFF2-40B4-BE49-F238E27FC236}">
                <a16:creationId xmlns:a16="http://schemas.microsoft.com/office/drawing/2014/main" id="{DB6AA295-4899-436D-9D22-A482F42901A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53151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F364-9887-4ADF-8A4A-9A13D229C79E}"/>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DB6AA295-4899-436D-9D22-A482F42901AF}"/>
              </a:ext>
            </a:extLst>
          </p:cNvPr>
          <p:cNvSpPr>
            <a:spLocks noGrp="1"/>
          </p:cNvSpPr>
          <p:nvPr>
            <p:ph idx="1"/>
          </p:nvPr>
        </p:nvSpPr>
        <p:spPr/>
        <p:txBody>
          <a:bodyPr/>
          <a:lstStyle/>
          <a:p>
            <a:r>
              <a:rPr lang="en-IN" dirty="0"/>
              <a:t>Services in SAP BTP</a:t>
            </a:r>
          </a:p>
          <a:p>
            <a:r>
              <a:rPr lang="en-IN" dirty="0"/>
              <a:t>Adapters </a:t>
            </a:r>
          </a:p>
          <a:p>
            <a:r>
              <a:rPr lang="en-IN" dirty="0"/>
              <a:t>SAP CPI overview</a:t>
            </a:r>
          </a:p>
        </p:txBody>
      </p:sp>
    </p:spTree>
    <p:extLst>
      <p:ext uri="{BB962C8B-B14F-4D97-AF65-F5344CB8AC3E}">
        <p14:creationId xmlns:p14="http://schemas.microsoft.com/office/powerpoint/2010/main" val="2110250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F364-9887-4ADF-8A4A-9A13D229C79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B6AA295-4899-436D-9D22-A482F42901AF}"/>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16E61CBA-0103-480F-8CB1-F9D8FEC48B59}"/>
              </a:ext>
            </a:extLst>
          </p:cNvPr>
          <p:cNvGraphicFramePr>
            <a:graphicFrameLocks noChangeAspect="1"/>
          </p:cNvGraphicFramePr>
          <p:nvPr/>
        </p:nvGraphicFramePr>
        <p:xfrm>
          <a:off x="2231136" y="2465478"/>
          <a:ext cx="8128000" cy="2882900"/>
        </p:xfrm>
        <a:graphic>
          <a:graphicData uri="http://schemas.openxmlformats.org/presentationml/2006/ole">
            <mc:AlternateContent xmlns:mc="http://schemas.openxmlformats.org/markup-compatibility/2006">
              <mc:Choice xmlns:v="urn:schemas-microsoft-com:vml" Requires="v">
                <p:oleObj name="Bitmap Image" r:id="rId2" imgW="10293480" imgH="3651120" progId="PBrush">
                  <p:embed/>
                </p:oleObj>
              </mc:Choice>
              <mc:Fallback>
                <p:oleObj name="Bitmap Image" r:id="rId2" imgW="10293480" imgH="3651120" progId="PBrush">
                  <p:embed/>
                  <p:pic>
                    <p:nvPicPr>
                      <p:cNvPr id="4" name="Object 3">
                        <a:extLst>
                          <a:ext uri="{FF2B5EF4-FFF2-40B4-BE49-F238E27FC236}">
                            <a16:creationId xmlns:a16="http://schemas.microsoft.com/office/drawing/2014/main" id="{16E61CBA-0103-480F-8CB1-F9D8FEC48B59}"/>
                          </a:ext>
                        </a:extLst>
                      </p:cNvPr>
                      <p:cNvPicPr/>
                      <p:nvPr/>
                    </p:nvPicPr>
                    <p:blipFill>
                      <a:blip r:embed="rId3"/>
                      <a:stretch>
                        <a:fillRect/>
                      </a:stretch>
                    </p:blipFill>
                    <p:spPr>
                      <a:xfrm>
                        <a:off x="2231136" y="2465478"/>
                        <a:ext cx="8128000" cy="2882900"/>
                      </a:xfrm>
                      <a:prstGeom prst="rect">
                        <a:avLst/>
                      </a:prstGeom>
                    </p:spPr>
                  </p:pic>
                </p:oleObj>
              </mc:Fallback>
            </mc:AlternateContent>
          </a:graphicData>
        </a:graphic>
      </p:graphicFrame>
    </p:spTree>
    <p:extLst>
      <p:ext uri="{BB962C8B-B14F-4D97-AF65-F5344CB8AC3E}">
        <p14:creationId xmlns:p14="http://schemas.microsoft.com/office/powerpoint/2010/main" val="3866476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9504-9FEC-4066-9E2B-58EC88DDF45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C6DB68B-83A3-4D9E-B192-90A3E5AAFE35}"/>
              </a:ext>
            </a:extLst>
          </p:cNvPr>
          <p:cNvPicPr>
            <a:picLocks noGrp="1" noChangeAspect="1"/>
          </p:cNvPicPr>
          <p:nvPr>
            <p:ph idx="1"/>
          </p:nvPr>
        </p:nvPicPr>
        <p:blipFill>
          <a:blip r:embed="rId2"/>
          <a:stretch>
            <a:fillRect/>
          </a:stretch>
        </p:blipFill>
        <p:spPr>
          <a:xfrm>
            <a:off x="2424779" y="1827191"/>
            <a:ext cx="7342443" cy="4130125"/>
          </a:xfrm>
        </p:spPr>
      </p:pic>
    </p:spTree>
    <p:extLst>
      <p:ext uri="{BB962C8B-B14F-4D97-AF65-F5344CB8AC3E}">
        <p14:creationId xmlns:p14="http://schemas.microsoft.com/office/powerpoint/2010/main" val="4147059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5F44-1B93-4495-80E6-5B8B7763AF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1114F3-F1D5-4EC5-992B-AB0839A908B2}"/>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2545A5D4-5D9E-443F-B533-9AED91B0CA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1291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25C7F274-59C3-44C1-B5AC-FC9F1E3959C7}"/>
              </a:ext>
            </a:extLst>
          </p:cNvPr>
          <p:cNvPicPr>
            <a:picLocks noGrp="1" noChangeAspect="1"/>
          </p:cNvPicPr>
          <p:nvPr>
            <p:ph idx="1"/>
          </p:nvPr>
        </p:nvPicPr>
        <p:blipFill rotWithShape="1">
          <a:blip r:embed="rId2"/>
          <a:srcRect/>
          <a:stretch/>
        </p:blipFill>
        <p:spPr>
          <a:xfrm>
            <a:off x="27" y="13"/>
            <a:ext cx="12191973" cy="6857987"/>
          </a:xfrm>
          <a:prstGeom prst="rect">
            <a:avLst/>
          </a:prstGeom>
        </p:spPr>
      </p:pic>
    </p:spTree>
    <p:extLst>
      <p:ext uri="{BB962C8B-B14F-4D97-AF65-F5344CB8AC3E}">
        <p14:creationId xmlns:p14="http://schemas.microsoft.com/office/powerpoint/2010/main" val="2373632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967-1536-49D9-8B90-329DEBFA100F}"/>
              </a:ext>
            </a:extLst>
          </p:cNvPr>
          <p:cNvSpPr>
            <a:spLocks noGrp="1"/>
          </p:cNvSpPr>
          <p:nvPr>
            <p:ph type="title"/>
          </p:nvPr>
        </p:nvSpPr>
        <p:spPr/>
        <p:txBody>
          <a:bodyPr>
            <a:normAutofit/>
          </a:bodyPr>
          <a:lstStyle/>
          <a:p>
            <a:r>
              <a:rPr lang="en-US" b="0" i="0" dirty="0">
                <a:solidFill>
                  <a:srgbClr val="333333"/>
                </a:solidFill>
                <a:effectLst/>
                <a:latin typeface="72"/>
              </a:rPr>
              <a:t>What Is SAP Cloud Integration?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6D2D3F19-91EE-4916-839E-A15F6D1DF9D3}"/>
              </a:ext>
            </a:extLst>
          </p:cNvPr>
          <p:cNvSpPr>
            <a:spLocks noGrp="1"/>
          </p:cNvSpPr>
          <p:nvPr>
            <p:ph idx="1"/>
          </p:nvPr>
        </p:nvSpPr>
        <p:spPr/>
        <p:txBody>
          <a:bodyPr>
            <a:normAutofit/>
          </a:bodyPr>
          <a:lstStyle/>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Support end-to-end process integration through the exchange of messages.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SAP Cloud Integration helps you to connect cloud and on-premise applications with other SAP and non-SAP cloud and on-premise applications. This service has the capabilities to process messages in real-time scenarios spanning different companies, organizations, or departments within one organization</a:t>
            </a:r>
            <a:endParaRPr lang="en-IN" dirty="0"/>
          </a:p>
        </p:txBody>
      </p:sp>
    </p:spTree>
    <p:extLst>
      <p:ext uri="{BB962C8B-B14F-4D97-AF65-F5344CB8AC3E}">
        <p14:creationId xmlns:p14="http://schemas.microsoft.com/office/powerpoint/2010/main" val="407357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9F46-8D2F-4E56-B8D1-BAF0B0112148}"/>
              </a:ext>
            </a:extLst>
          </p:cNvPr>
          <p:cNvSpPr>
            <a:spLocks noGrp="1"/>
          </p:cNvSpPr>
          <p:nvPr>
            <p:ph type="title"/>
          </p:nvPr>
        </p:nvSpPr>
        <p:spPr/>
        <p:txBody>
          <a:bodyPr>
            <a:normAutofit/>
          </a:bodyPr>
          <a:lstStyle/>
          <a:p>
            <a:r>
              <a:rPr lang="en-IN" b="1" i="0" dirty="0">
                <a:solidFill>
                  <a:srgbClr val="333333"/>
                </a:solidFill>
                <a:effectLst/>
                <a:latin typeface="72"/>
              </a:rPr>
              <a:t>Feature Overview</a:t>
            </a:r>
            <a:br>
              <a:rPr lang="en-IN"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94C8A7A-7693-4D15-9463-B8F02CAC27DA}"/>
              </a:ext>
            </a:extLst>
          </p:cNvPr>
          <p:cNvSpPr>
            <a:spLocks noGrp="1"/>
          </p:cNvSpPr>
          <p:nvPr>
            <p:ph idx="1"/>
          </p:nvPr>
        </p:nvSpPr>
        <p:spPr/>
        <p:txBody>
          <a:bodyPr>
            <a:normAutofit/>
          </a:bodyPr>
          <a:lstStyle/>
          <a:p>
            <a:pPr marL="457189" indent="-457189">
              <a:lnSpc>
                <a:spcPts val="2240"/>
              </a:lnSpc>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Core runtime for processing, transformation, and routing of messages to be exchanged between the involved customer </a:t>
            </a:r>
            <a:r>
              <a:rPr lang="en-IN" sz="2400" dirty="0" err="1">
                <a:solidFill>
                  <a:srgbClr val="333333"/>
                </a:solidFill>
                <a:latin typeface="Arial" panose="020B0604020202020204" pitchFamily="34" charset="0"/>
                <a:ea typeface="Times New Roman" panose="02020603050405020304" pitchFamily="18" charset="0"/>
                <a:cs typeface="Times New Roman" panose="02020603050405020304" pitchFamily="18" charset="0"/>
              </a:rPr>
              <a:t>systemsIt</a:t>
            </a: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is ensured that data related to different customers connected to Cloud Integration is isolated. This is important, for example, when using Cloud Integration for business-to-business scenarios.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Bef>
                <a:spcPts val="1200"/>
              </a:spcBef>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Out-of-the-box connectivity support (for example, IDoc, SFTP, SOAP/HTTPS, SuccessFactors, OData, HTTPS)</a:t>
            </a:r>
            <a:endPar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Bef>
                <a:spcPts val="1200"/>
              </a:spcBef>
              <a:spcAft>
                <a:spcPts val="1067"/>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Security features such as content encryption and certificate-based communication</a:t>
            </a:r>
            <a:endPar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75135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2396-EFCD-41E5-B23B-032C6E0F99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6506A5-1D3E-4BED-A15F-30568310BF02}"/>
              </a:ext>
            </a:extLst>
          </p:cNvPr>
          <p:cNvSpPr>
            <a:spLocks noGrp="1"/>
          </p:cNvSpPr>
          <p:nvPr>
            <p:ph idx="1"/>
          </p:nvPr>
        </p:nvSpPr>
        <p:spPr/>
        <p:txBody>
          <a:bodyPr>
            <a:normAutofit/>
          </a:bodyPr>
          <a:lstStyle/>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rPr>
              <a:t>Cloud Integration offers full flexibility in how messages can be exchanged between customer systems by the following:</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Leveraging preconfigured integration patterns. These integration patterns provide different options for configuring the data flow between participants, for example, by using routing rules.</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Bef>
                <a:spcPts val="1200"/>
              </a:spcBef>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Using various connectivity options. This covers a set of adapters (or endpoint types) that allow participants to connect with different communication protocols to SAP Cloud Integration.</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39482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3F009F-8B21-4CE3-B325-846E050EAF25}"/>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Agenda</a:t>
            </a:r>
          </a:p>
        </p:txBody>
      </p:sp>
      <p:sp>
        <p:nvSpPr>
          <p:cNvPr id="3" name="Content Placeholder 2">
            <a:extLst>
              <a:ext uri="{FF2B5EF4-FFF2-40B4-BE49-F238E27FC236}">
                <a16:creationId xmlns:a16="http://schemas.microsoft.com/office/drawing/2014/main" id="{C20808E1-F991-4F2C-A6F9-5C53BDF89D64}"/>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2000"/>
              <a:t>Recap</a:t>
            </a:r>
          </a:p>
          <a:p>
            <a:r>
              <a:rPr lang="en-US" sz="2000"/>
              <a:t>SAP BTP</a:t>
            </a:r>
          </a:p>
          <a:p>
            <a:r>
              <a:rPr lang="en-US" sz="2000"/>
              <a:t>Global account </a:t>
            </a:r>
          </a:p>
          <a:p>
            <a:r>
              <a:rPr lang="en-US" sz="2000"/>
              <a:t>subaccounts</a:t>
            </a:r>
          </a:p>
          <a:p>
            <a:r>
              <a:rPr lang="en-US" sz="2000"/>
              <a:t>Trial account</a:t>
            </a:r>
          </a:p>
          <a:p>
            <a:r>
              <a:rPr lang="en-US" sz="2000"/>
              <a:t>Services</a:t>
            </a:r>
          </a:p>
          <a:p>
            <a:r>
              <a:rPr lang="en-US" sz="2000"/>
              <a:t>User account</a:t>
            </a:r>
          </a:p>
          <a:p>
            <a:r>
              <a:rPr lang="en-US" sz="2000"/>
              <a:t>CPI url</a:t>
            </a:r>
          </a:p>
          <a:p>
            <a:r>
              <a:rPr lang="en-US" sz="2000"/>
              <a:t>Session recap</a:t>
            </a:r>
          </a:p>
          <a:p>
            <a:r>
              <a:rPr lang="en-US" sz="2000"/>
              <a:t>QnA</a:t>
            </a:r>
          </a:p>
          <a:p>
            <a:endParaRPr lang="en-US" sz="2000"/>
          </a:p>
          <a:p>
            <a:endParaRPr lang="en-US" sz="2000"/>
          </a:p>
          <a:p>
            <a:pPr lvl="1"/>
            <a:endParaRPr lang="en-US" sz="2000"/>
          </a:p>
          <a:p>
            <a:pPr lvl="1"/>
            <a:endParaRPr lang="en-US" sz="2000"/>
          </a:p>
        </p:txBody>
      </p:sp>
      <p:cxnSp>
        <p:nvCxnSpPr>
          <p:cNvPr id="20" name="Straight Connector 19">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74BF53A-A790-4B62-9C4C-F138892B335A}"/>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indent="-228600" defTabSz="914400">
              <a:lnSpc>
                <a:spcPct val="90000"/>
              </a:lnSpc>
            </a:pPr>
            <a:r>
              <a:rPr lang="en-US" sz="2000">
                <a:solidFill>
                  <a:schemeClr val="tx1"/>
                </a:solidFill>
              </a:rPr>
              <a:t>Integration suit</a:t>
            </a:r>
          </a:p>
          <a:p>
            <a:pPr indent="-228600" defTabSz="914400">
              <a:lnSpc>
                <a:spcPct val="90000"/>
              </a:lnSpc>
            </a:pPr>
            <a:r>
              <a:rPr lang="en-US" sz="2000">
                <a:solidFill>
                  <a:schemeClr val="tx1"/>
                </a:solidFill>
              </a:rPr>
              <a:t>Messaging </a:t>
            </a:r>
          </a:p>
          <a:p>
            <a:pPr indent="-228600" defTabSz="914400">
              <a:lnSpc>
                <a:spcPct val="90000"/>
              </a:lnSpc>
            </a:pPr>
            <a:r>
              <a:rPr lang="en-US" sz="2000">
                <a:solidFill>
                  <a:schemeClr val="tx1"/>
                </a:solidFill>
              </a:rPr>
              <a:t>Aplication connectors</a:t>
            </a:r>
          </a:p>
          <a:p>
            <a:pPr indent="-228600" defTabSz="914400">
              <a:lnSpc>
                <a:spcPct val="90000"/>
              </a:lnSpc>
            </a:pPr>
            <a:r>
              <a:rPr lang="en-US" sz="2000">
                <a:solidFill>
                  <a:schemeClr val="tx1"/>
                </a:solidFill>
              </a:rPr>
              <a:t>SAP Connectors</a:t>
            </a:r>
          </a:p>
          <a:p>
            <a:pPr indent="-228600" defTabSz="914400">
              <a:lnSpc>
                <a:spcPct val="90000"/>
              </a:lnSpc>
            </a:pPr>
            <a:r>
              <a:rPr lang="en-US" sz="2000">
                <a:solidFill>
                  <a:schemeClr val="tx1"/>
                </a:solidFill>
              </a:rPr>
              <a:t>EIP</a:t>
            </a:r>
          </a:p>
          <a:p>
            <a:pPr indent="-228600" defTabSz="914400">
              <a:lnSpc>
                <a:spcPct val="90000"/>
              </a:lnSpc>
            </a:pPr>
            <a:r>
              <a:rPr lang="en-US" sz="2000">
                <a:solidFill>
                  <a:schemeClr val="tx1"/>
                </a:solidFill>
              </a:rPr>
              <a:t>API</a:t>
            </a:r>
          </a:p>
          <a:p>
            <a:pPr indent="-228600" defTabSz="914400">
              <a:lnSpc>
                <a:spcPct val="90000"/>
              </a:lnSpc>
            </a:pPr>
            <a:r>
              <a:rPr lang="en-US" sz="2000">
                <a:solidFill>
                  <a:schemeClr val="tx1"/>
                </a:solidFill>
              </a:rPr>
              <a:t>Difference between Integration suit and CPI</a:t>
            </a:r>
          </a:p>
          <a:p>
            <a:pPr indent="-228600" defTabSz="914400">
              <a:lnSpc>
                <a:spcPct val="90000"/>
              </a:lnSpc>
            </a:pPr>
            <a:endParaRPr lang="en-US" sz="2000">
              <a:solidFill>
                <a:schemeClr val="tx1"/>
              </a:solidFill>
            </a:endParaRPr>
          </a:p>
          <a:p>
            <a:pPr indent="-228600" defTabSz="914400">
              <a:lnSpc>
                <a:spcPct val="90000"/>
              </a:lnSpc>
            </a:pPr>
            <a:endParaRPr lang="en-US" sz="2000">
              <a:solidFill>
                <a:schemeClr val="tx1"/>
              </a:solidFill>
            </a:endParaRPr>
          </a:p>
          <a:p>
            <a:pPr lvl="1" indent="-228600" defTabSz="914400">
              <a:lnSpc>
                <a:spcPct val="90000"/>
              </a:lnSpc>
            </a:pPr>
            <a:endParaRPr lang="en-US" sz="2000">
              <a:solidFill>
                <a:schemeClr val="tx1"/>
              </a:solidFill>
            </a:endParaRPr>
          </a:p>
          <a:p>
            <a:pPr lvl="1" indent="-228600" defTabSz="914400">
              <a:lnSpc>
                <a:spcPct val="90000"/>
              </a:lnSpc>
            </a:pPr>
            <a:endParaRPr lang="en-US" sz="2000">
              <a:solidFill>
                <a:schemeClr val="tx1"/>
              </a:solidFill>
            </a:endParaRPr>
          </a:p>
        </p:txBody>
      </p:sp>
    </p:spTree>
    <p:extLst>
      <p:ext uri="{BB962C8B-B14F-4D97-AF65-F5344CB8AC3E}">
        <p14:creationId xmlns:p14="http://schemas.microsoft.com/office/powerpoint/2010/main" val="1449774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20CE-71FD-4E11-8D87-656E8C431A65}"/>
              </a:ext>
            </a:extLst>
          </p:cNvPr>
          <p:cNvSpPr>
            <a:spLocks noGrp="1"/>
          </p:cNvSpPr>
          <p:nvPr>
            <p:ph type="title"/>
          </p:nvPr>
        </p:nvSpPr>
        <p:spPr/>
        <p:txBody>
          <a:bodyPr>
            <a:normAutofit fontScale="90000"/>
          </a:bodyPr>
          <a:lstStyle/>
          <a:p>
            <a:r>
              <a:rPr lang="en-IN" b="1" i="0" dirty="0">
                <a:solidFill>
                  <a:srgbClr val="333333"/>
                </a:solidFill>
                <a:effectLst/>
                <a:latin typeface="72"/>
              </a:rPr>
              <a:t>Cloud Integration Runtime Features</a:t>
            </a:r>
            <a:br>
              <a:rPr lang="en-IN" b="1" i="0" dirty="0">
                <a:solidFill>
                  <a:srgbClr val="333333"/>
                </a:solidFill>
                <a:effectLst/>
                <a:latin typeface="72"/>
              </a:rPr>
            </a:br>
            <a:br>
              <a:rPr lang="en-IN" dirty="0"/>
            </a:br>
            <a:endParaRPr lang="en-IN" dirty="0"/>
          </a:p>
        </p:txBody>
      </p:sp>
      <p:sp>
        <p:nvSpPr>
          <p:cNvPr id="3" name="Content Placeholder 2">
            <a:extLst>
              <a:ext uri="{FF2B5EF4-FFF2-40B4-BE49-F238E27FC236}">
                <a16:creationId xmlns:a16="http://schemas.microsoft.com/office/drawing/2014/main" id="{F3A28F27-2DAC-4924-AA4A-7B61429EC98F}"/>
              </a:ext>
            </a:extLst>
          </p:cNvPr>
          <p:cNvSpPr>
            <a:spLocks noGrp="1"/>
          </p:cNvSpPr>
          <p:nvPr>
            <p:ph idx="1"/>
          </p:nvPr>
        </p:nvSpPr>
        <p:spPr/>
        <p:txBody>
          <a:bodyPr>
            <a:normAutofit/>
          </a:bodyPr>
          <a:lstStyle/>
          <a:p>
            <a:pPr>
              <a:lnSpc>
                <a:spcPct val="107000"/>
              </a:lnSpc>
              <a:spcAft>
                <a:spcPts val="1067"/>
              </a:spcAft>
            </a:pP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There is a wide range of supported ways how </a:t>
            </a:r>
            <a:r>
              <a:rPr lang="en-IN" sz="2400" dirty="0">
                <a:latin typeface="Calibri" panose="020F0502020204030204" pitchFamily="34" charset="0"/>
                <a:ea typeface="Calibri" panose="020F0502020204030204" pitchFamily="34" charset="0"/>
                <a:cs typeface="Times New Roman" panose="02020603050405020304" pitchFamily="18" charset="0"/>
              </a:rPr>
              <a:t>Cloud Integration can process messages and exchanged them with sender and receiver systems (see: </a:t>
            </a:r>
            <a:r>
              <a:rPr lang="en-IN" sz="2400" u="sng" dirty="0">
                <a:solidFill>
                  <a:srgbClr val="007DB8"/>
                </a:solidFill>
                <a:latin typeface="Arial" panose="020B0604020202020204" pitchFamily="34" charset="0"/>
                <a:ea typeface="Calibri" panose="020F0502020204030204" pitchFamily="34" charset="0"/>
                <a:cs typeface="Times New Roman" panose="02020603050405020304" pitchFamily="18" charset="0"/>
                <a:hlinkClick r:id="rId2" tooltip="There is a wide range of integration capabilities that define different ways how messages can be processed on the integration platform and exchanged between sender and receiver systems."/>
              </a:rPr>
              <a:t>Integration Capabilities</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 and </a:t>
            </a:r>
            <a:r>
              <a:rPr lang="en-IN" sz="2400" u="sng" dirty="0">
                <a:solidFill>
                  <a:srgbClr val="007DB8"/>
                </a:solidFill>
                <a:latin typeface="Arial" panose="020B0604020202020204" pitchFamily="34" charset="0"/>
                <a:ea typeface="Calibri" panose="020F0502020204030204" pitchFamily="34" charset="0"/>
                <a:cs typeface="Times New Roman" panose="02020603050405020304" pitchFamily="18" charset="0"/>
                <a:hlinkClick r:id="rId3" tooltip="You have the option to specify which technical protocols should be used to connect a sender or a receiver to the tenant."/>
              </a:rPr>
              <a:t>Connectivity (Adapters)</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For the delivery of messages received from a sender system </a:t>
            </a:r>
            <a:r>
              <a:rPr lang="en-IN" sz="2400" dirty="0">
                <a:latin typeface="Calibri" panose="020F0502020204030204" pitchFamily="34" charset="0"/>
                <a:ea typeface="Calibri" panose="020F0502020204030204" pitchFamily="34" charset="0"/>
                <a:cs typeface="Times New Roman" panose="02020603050405020304" pitchFamily="18" charset="0"/>
              </a:rPr>
              <a:t>Cloud Integration supports quality of service </a:t>
            </a:r>
            <a:r>
              <a:rPr lang="en-IN" sz="2400" i="1" dirty="0">
                <a:latin typeface="Arial" panose="020B0604020202020204" pitchFamily="34" charset="0"/>
                <a:ea typeface="Calibri" panose="020F0502020204030204" pitchFamily="34" charset="0"/>
                <a:cs typeface="Times New Roman" panose="02020603050405020304" pitchFamily="18" charset="0"/>
              </a:rPr>
              <a:t>at least once</a:t>
            </a:r>
            <a:r>
              <a:rPr lang="en-IN" sz="2400" dirty="0">
                <a:latin typeface="Calibri" panose="020F0502020204030204" pitchFamily="34" charset="0"/>
                <a:ea typeface="Calibri" panose="020F0502020204030204" pitchFamily="34" charset="0"/>
                <a:cs typeface="Times New Roman" panose="02020603050405020304" pitchFamily="18" charset="0"/>
              </a:rPr>
              <a:t>. This means that the platform guarantees to process an inbound message at least once on the tenant. When you use the one of the following adapters, you can configure additional quality of service settings:</a:t>
            </a:r>
          </a:p>
          <a:p>
            <a:endParaRPr lang="en-IN" dirty="0"/>
          </a:p>
        </p:txBody>
      </p:sp>
    </p:spTree>
    <p:extLst>
      <p:ext uri="{BB962C8B-B14F-4D97-AF65-F5344CB8AC3E}">
        <p14:creationId xmlns:p14="http://schemas.microsoft.com/office/powerpoint/2010/main" val="559815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C4A0B35-C911-46F3-BF30-3D42BA7DB425}"/>
              </a:ext>
            </a:extLst>
          </p:cNvPr>
          <p:cNvGraphicFramePr>
            <a:graphicFrameLocks noGrp="1"/>
          </p:cNvGraphicFramePr>
          <p:nvPr>
            <p:ph idx="1"/>
          </p:nvPr>
        </p:nvGraphicFramePr>
        <p:xfrm>
          <a:off x="1487948" y="1124712"/>
          <a:ext cx="9216104" cy="4905960"/>
        </p:xfrm>
        <a:graphic>
          <a:graphicData uri="http://schemas.openxmlformats.org/drawingml/2006/table">
            <a:tbl>
              <a:tblPr firstRow="1" firstCol="1" bandRow="1">
                <a:tableStyleId>{5C22544A-7EE6-4342-B048-85BDC9FD1C3A}</a:tableStyleId>
              </a:tblPr>
              <a:tblGrid>
                <a:gridCol w="2138936">
                  <a:extLst>
                    <a:ext uri="{9D8B030D-6E8A-4147-A177-3AD203B41FA5}">
                      <a16:colId xmlns:a16="http://schemas.microsoft.com/office/drawing/2014/main" val="215532952"/>
                    </a:ext>
                  </a:extLst>
                </a:gridCol>
                <a:gridCol w="7077168">
                  <a:extLst>
                    <a:ext uri="{9D8B030D-6E8A-4147-A177-3AD203B41FA5}">
                      <a16:colId xmlns:a16="http://schemas.microsoft.com/office/drawing/2014/main" val="1353300725"/>
                    </a:ext>
                  </a:extLst>
                </a:gridCol>
              </a:tblGrid>
              <a:tr h="297983">
                <a:tc>
                  <a:txBody>
                    <a:bodyPr/>
                    <a:lstStyle/>
                    <a:p>
                      <a:pPr>
                        <a:lnSpc>
                          <a:spcPct val="107000"/>
                        </a:lnSpc>
                        <a:spcAft>
                          <a:spcPts val="800"/>
                        </a:spcAft>
                      </a:pPr>
                      <a:r>
                        <a:rPr lang="en-IN" sz="1200">
                          <a:effectLst/>
                        </a:rPr>
                        <a:t>uality of Service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nchor="b"/>
                </a:tc>
                <a:tc>
                  <a:txBody>
                    <a:bodyPr/>
                    <a:lstStyle/>
                    <a:p>
                      <a:pPr>
                        <a:lnSpc>
                          <a:spcPct val="107000"/>
                        </a:lnSpc>
                        <a:spcAft>
                          <a:spcPts val="800"/>
                        </a:spcAft>
                      </a:pPr>
                      <a:r>
                        <a:rPr lang="en-IN" sz="1200">
                          <a:effectLst/>
                        </a:rPr>
                        <a:t>Description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nchor="b"/>
                </a:tc>
                <a:extLst>
                  <a:ext uri="{0D108BD9-81ED-4DB2-BD59-A6C34878D82A}">
                    <a16:rowId xmlns:a16="http://schemas.microsoft.com/office/drawing/2014/main" val="1517895210"/>
                  </a:ext>
                </a:extLst>
              </a:tr>
              <a:tr h="1820852">
                <a:tc>
                  <a:txBody>
                    <a:bodyPr/>
                    <a:lstStyle/>
                    <a:p>
                      <a:pPr>
                        <a:lnSpc>
                          <a:spcPts val="1800"/>
                        </a:lnSpc>
                        <a:spcAft>
                          <a:spcPts val="800"/>
                        </a:spcAft>
                      </a:pPr>
                      <a:r>
                        <a:rPr lang="en-IN" sz="1200">
                          <a:effectLst/>
                        </a:rPr>
                        <a:t>At least once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1200"/>
                        </a:spcAft>
                      </a:pPr>
                      <a:r>
                        <a:rPr lang="en-IN" sz="1200">
                          <a:effectLst/>
                        </a:rPr>
                        <a:t>Inbound message is processed at least once by Cloud Integration.</a:t>
                      </a:r>
                      <a:endParaRPr lang="en-IN" sz="900">
                        <a:effectLst/>
                      </a:endParaRPr>
                    </a:p>
                    <a:p>
                      <a:pPr>
                        <a:lnSpc>
                          <a:spcPts val="1800"/>
                        </a:lnSpc>
                        <a:spcBef>
                          <a:spcPts val="1200"/>
                        </a:spcBef>
                        <a:spcAft>
                          <a:spcPts val="1200"/>
                        </a:spcAft>
                      </a:pPr>
                      <a:r>
                        <a:rPr lang="en-IN" sz="1200">
                          <a:effectLst/>
                        </a:rPr>
                        <a:t>If the same message is received multiple times from a sender, all of them are processed.</a:t>
                      </a:r>
                      <a:endParaRPr lang="en-IN" sz="900">
                        <a:effectLst/>
                      </a:endParaRPr>
                    </a:p>
                    <a:p>
                      <a:pPr>
                        <a:lnSpc>
                          <a:spcPct val="107000"/>
                        </a:lnSpc>
                        <a:spcAft>
                          <a:spcPts val="360"/>
                        </a:spcAft>
                      </a:pPr>
                      <a:r>
                        <a:rPr lang="en-IN" sz="1200">
                          <a:effectLst/>
                        </a:rPr>
                        <a:t>Note</a:t>
                      </a:r>
                      <a:endParaRPr lang="en-IN" sz="900">
                        <a:effectLst/>
                      </a:endParaRPr>
                    </a:p>
                    <a:p>
                      <a:pPr>
                        <a:lnSpc>
                          <a:spcPts val="1800"/>
                        </a:lnSpc>
                        <a:spcAft>
                          <a:spcPts val="800"/>
                        </a:spcAft>
                      </a:pPr>
                      <a:r>
                        <a:rPr lang="en-IN" sz="1200">
                          <a:effectLst/>
                        </a:rPr>
                        <a:t>This quality of service is supported by all sender adapter types.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4034984890"/>
                  </a:ext>
                </a:extLst>
              </a:tr>
              <a:tr h="356673">
                <a:tc>
                  <a:txBody>
                    <a:bodyPr/>
                    <a:lstStyle/>
                    <a:p>
                      <a:pPr>
                        <a:lnSpc>
                          <a:spcPts val="1800"/>
                        </a:lnSpc>
                        <a:spcAft>
                          <a:spcPts val="800"/>
                        </a:spcAft>
                      </a:pPr>
                      <a:r>
                        <a:rPr lang="en-IN" sz="1200">
                          <a:effectLst/>
                        </a:rPr>
                        <a:t>Best effort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800"/>
                        </a:spcAft>
                      </a:pPr>
                      <a:r>
                        <a:rPr lang="en-IN" sz="1200" dirty="0">
                          <a:effectLst/>
                        </a:rPr>
                        <a:t>Inbound message is sent synchronously and an immediate response is given back to the sender system.</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3194179908"/>
                  </a:ext>
                </a:extLst>
              </a:tr>
              <a:tr h="2430452">
                <a:tc>
                  <a:txBody>
                    <a:bodyPr/>
                    <a:lstStyle/>
                    <a:p>
                      <a:pPr>
                        <a:lnSpc>
                          <a:spcPts val="1800"/>
                        </a:lnSpc>
                        <a:spcAft>
                          <a:spcPts val="800"/>
                        </a:spcAft>
                      </a:pPr>
                      <a:r>
                        <a:rPr lang="en-IN" sz="1200">
                          <a:effectLst/>
                        </a:rPr>
                        <a:t>Exactly once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1200"/>
                        </a:spcAft>
                      </a:pPr>
                      <a:r>
                        <a:rPr lang="en-IN" sz="1200" dirty="0">
                          <a:effectLst/>
                        </a:rPr>
                        <a:t>Inbound message is processed exactly once by Cloud Integration.</a:t>
                      </a:r>
                      <a:endParaRPr lang="en-IN" sz="900" dirty="0">
                        <a:effectLst/>
                      </a:endParaRPr>
                    </a:p>
                    <a:p>
                      <a:pPr>
                        <a:lnSpc>
                          <a:spcPts val="1800"/>
                        </a:lnSpc>
                        <a:spcBef>
                          <a:spcPts val="1200"/>
                        </a:spcBef>
                        <a:spcAft>
                          <a:spcPts val="1200"/>
                        </a:spcAft>
                      </a:pPr>
                      <a:r>
                        <a:rPr lang="en-IN" sz="1200" dirty="0">
                          <a:effectLst/>
                        </a:rPr>
                        <a:t>If a message with identical message ID (for example, XI message ID) is received multiple times from a sender, only the first one is processed by the sender adapter. The subsequent messages can be identified as duplicates and are not processed.</a:t>
                      </a:r>
                      <a:endParaRPr lang="en-IN" sz="900" dirty="0">
                        <a:effectLst/>
                      </a:endParaRPr>
                    </a:p>
                    <a:p>
                      <a:pPr>
                        <a:lnSpc>
                          <a:spcPct val="107000"/>
                        </a:lnSpc>
                        <a:spcAft>
                          <a:spcPts val="360"/>
                        </a:spcAft>
                      </a:pPr>
                      <a:r>
                        <a:rPr lang="en-IN" sz="1200" dirty="0">
                          <a:effectLst/>
                        </a:rPr>
                        <a:t>Note</a:t>
                      </a:r>
                      <a:endParaRPr lang="en-IN" sz="900" dirty="0">
                        <a:effectLst/>
                      </a:endParaRPr>
                    </a:p>
                    <a:p>
                      <a:pPr>
                        <a:lnSpc>
                          <a:spcPts val="1800"/>
                        </a:lnSpc>
                        <a:spcAft>
                          <a:spcPts val="800"/>
                        </a:spcAft>
                      </a:pPr>
                      <a:r>
                        <a:rPr lang="en-IN" sz="1200" dirty="0">
                          <a:effectLst/>
                        </a:rPr>
                        <a:t>In the AS2 sender adapter, duplicate message handling needs to be configured explicitly.</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598564028"/>
                  </a:ext>
                </a:extLst>
              </a:tr>
            </a:tbl>
          </a:graphicData>
        </a:graphic>
      </p:graphicFrame>
    </p:spTree>
    <p:extLst>
      <p:ext uri="{BB962C8B-B14F-4D97-AF65-F5344CB8AC3E}">
        <p14:creationId xmlns:p14="http://schemas.microsoft.com/office/powerpoint/2010/main" val="582730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4609-A5EC-47D6-9215-1E920C4A6E2C}"/>
              </a:ext>
            </a:extLst>
          </p:cNvPr>
          <p:cNvSpPr>
            <a:spLocks noGrp="1"/>
          </p:cNvSpPr>
          <p:nvPr>
            <p:ph type="title"/>
          </p:nvPr>
        </p:nvSpPr>
        <p:spPr/>
        <p:txBody>
          <a:bodyPr>
            <a:normAutofit/>
          </a:bodyPr>
          <a:lstStyle/>
          <a:p>
            <a:r>
              <a:rPr lang="en-IN" b="1" i="0" dirty="0">
                <a:solidFill>
                  <a:srgbClr val="333333"/>
                </a:solidFill>
                <a:effectLst/>
                <a:latin typeface="72"/>
              </a:rPr>
              <a:t>Mapping</a:t>
            </a:r>
            <a:br>
              <a:rPr lang="en-IN"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10131148-78CC-41B7-A9CF-B06214714B2D}"/>
              </a:ext>
            </a:extLst>
          </p:cNvPr>
          <p:cNvSpPr>
            <a:spLocks noGrp="1"/>
          </p:cNvSpPr>
          <p:nvPr>
            <p:ph idx="1"/>
          </p:nvPr>
        </p:nvSpPr>
        <p:spPr/>
        <p:txBody>
          <a:bodyPr>
            <a:normAutofit/>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Mapping transforms (maps) sender into receiver data structures.</a:t>
            </a:r>
          </a:p>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In scenarios spanning different application systems or different organizations and enterprises, it is very likely that the structure of the data exchanged between two participants will differ on both sides of a connection due to business-related reasons. To enable a seamless exchange of data, the data structures on both sides of a connection have to be transformed (or: mapped) into each other. There is the option to apply structural mapping of XML documents.</a:t>
            </a:r>
            <a:endParaRPr lang="en-IN" sz="2400" dirty="0">
              <a:latin typeface="Times New Roman" panose="02020603050405020304" pitchFamily="18" charset="0"/>
              <a:ea typeface="Times New Roman" panose="02020603050405020304" pitchFamily="18" charset="0"/>
            </a:endParaRPr>
          </a:p>
          <a:p>
            <a:pPr>
              <a:lnSpc>
                <a:spcPts val="2400"/>
              </a:lnSpc>
              <a:spcAft>
                <a:spcPts val="2000"/>
              </a:spcAft>
            </a:pPr>
            <a:endParaRPr lang="en-IN" sz="2400" dirty="0">
              <a:solidFill>
                <a:srgbClr val="333333"/>
              </a:solidFill>
              <a:latin typeface="Arial" panose="020B0604020202020204" pitchFamily="34"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038445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5982-E377-400D-B20B-C26F9EECE39F}"/>
              </a:ext>
            </a:extLst>
          </p:cNvPr>
          <p:cNvSpPr>
            <a:spLocks noGrp="1"/>
          </p:cNvSpPr>
          <p:nvPr>
            <p:ph type="title"/>
          </p:nvPr>
        </p:nvSpPr>
        <p:spPr/>
        <p:txBody>
          <a:bodyPr>
            <a:normAutofit/>
          </a:bodyPr>
          <a:lstStyle/>
          <a:p>
            <a:r>
              <a:rPr lang="en-IN" b="0" i="0" dirty="0">
                <a:solidFill>
                  <a:srgbClr val="333333"/>
                </a:solidFill>
                <a:effectLst/>
                <a:latin typeface="72"/>
              </a:rPr>
              <a:t>Using Predefined Integration Content</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34ADE08-09CB-4CA7-A17B-48B3871DAEB7}"/>
              </a:ext>
            </a:extLst>
          </p:cNvPr>
          <p:cNvSpPr>
            <a:spLocks noGrp="1"/>
          </p:cNvSpPr>
          <p:nvPr>
            <p:ph idx="1"/>
          </p:nvPr>
        </p:nvSpPr>
        <p:spPr>
          <a:xfrm>
            <a:off x="2231136" y="2638046"/>
            <a:ext cx="8302753" cy="3643273"/>
          </a:xfrm>
        </p:spPr>
        <p:txBody>
          <a:bodyPr>
            <a:normAutofit fontScale="47500" lnSpcReduction="20000"/>
          </a:bodyPr>
          <a:lstStyle/>
          <a:p>
            <a:pPr>
              <a:lnSpc>
                <a:spcPts val="2400"/>
              </a:lnSpc>
              <a:spcBef>
                <a:spcPts val="2000"/>
              </a:spcBef>
              <a:spcAft>
                <a:spcPts val="2000"/>
              </a:spcAft>
            </a:pPr>
            <a:r>
              <a:rPr lang="en-IN" sz="3067" dirty="0">
                <a:solidFill>
                  <a:srgbClr val="333333"/>
                </a:solidFill>
                <a:latin typeface="Arial" panose="020B0604020202020204" pitchFamily="34" charset="0"/>
                <a:ea typeface="Times New Roman" panose="02020603050405020304" pitchFamily="18" charset="0"/>
              </a:rPr>
              <a:t>SAP Cloud Integration allows the participating organizations to develop, deploy, and consume services in a standardized manner. SAP provides a predefined set of integration content that covers most of the integration needs for a particular scenario. Customers can use the predefined integration content to implement their integration scenarios with less time and effort. To accomplish this, however, customers need to register with SAP Cloud Integration and complete the onboarding process as recommended by SAP.</a:t>
            </a:r>
          </a:p>
          <a:p>
            <a:pPr>
              <a:lnSpc>
                <a:spcPts val="2400"/>
              </a:lnSpc>
              <a:spcBef>
                <a:spcPts val="2000"/>
              </a:spcBef>
              <a:spcAft>
                <a:spcPts val="2000"/>
              </a:spcAft>
            </a:pPr>
            <a:r>
              <a:rPr lang="en-IN" sz="3067" dirty="0">
                <a:solidFill>
                  <a:srgbClr val="333333"/>
                </a:solidFill>
                <a:latin typeface="Arial" panose="020B0604020202020204" pitchFamily="34" charset="0"/>
                <a:ea typeface="Times New Roman" panose="02020603050405020304" pitchFamily="18" charset="0"/>
              </a:rPr>
              <a:t>Customers can re-use existing on-premise content (message mappings / operation mappings / XSLT based mappings) from an SAP Enterprise Services Repository (EHP 1 for SAP NetWeaver 7.3).</a:t>
            </a:r>
            <a:endParaRPr lang="en-IN" sz="3067"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134131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CEED-9062-48A1-8FEE-BEEAB6B09218}"/>
              </a:ext>
            </a:extLst>
          </p:cNvPr>
          <p:cNvSpPr>
            <a:spLocks noGrp="1"/>
          </p:cNvSpPr>
          <p:nvPr>
            <p:ph type="title"/>
          </p:nvPr>
        </p:nvSpPr>
        <p:spPr>
          <a:ln>
            <a:solidFill>
              <a:srgbClr val="404040"/>
            </a:solidFill>
          </a:ln>
        </p:spPr>
        <p:txBody>
          <a:bodyPr vert="horz" lIns="243840" tIns="243840" rIns="243840" bIns="243840" rtlCol="0" anchor="ctr">
            <a:normAutofit/>
          </a:bodyPr>
          <a:lstStyle/>
          <a:p>
            <a:pPr defTabSz="1219170"/>
            <a:r>
              <a:rPr lang="en-US" sz="1467" b="1" spc="267"/>
              <a:t>Integration Flows</a:t>
            </a:r>
            <a:br>
              <a:rPr lang="en-US" sz="1467" b="1" spc="267"/>
            </a:br>
            <a:br>
              <a:rPr lang="en-US" sz="1467" spc="267"/>
            </a:br>
            <a:endParaRPr lang="en-US" sz="1467" spc="267"/>
          </a:p>
        </p:txBody>
      </p:sp>
      <p:pic>
        <p:nvPicPr>
          <p:cNvPr id="3074" name="Picture 2" descr="Diagram&#10;&#10;Description automatically generated with medium confidence">
            <a:extLst>
              <a:ext uri="{FF2B5EF4-FFF2-40B4-BE49-F238E27FC236}">
                <a16:creationId xmlns:a16="http://schemas.microsoft.com/office/drawing/2014/main" id="{492D1ED3-FFCE-43A2-8302-7DA27B5C0E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25926" y="2482597"/>
            <a:ext cx="6151821" cy="293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01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D678-0E6A-436D-B306-1531F2DF9EB8}"/>
              </a:ext>
            </a:extLst>
          </p:cNvPr>
          <p:cNvSpPr>
            <a:spLocks noGrp="1"/>
          </p:cNvSpPr>
          <p:nvPr>
            <p:ph type="title"/>
          </p:nvPr>
        </p:nvSpPr>
        <p:spPr/>
        <p:txBody>
          <a:bodyPr/>
          <a:lstStyle/>
          <a:p>
            <a:r>
              <a:rPr lang="en-IN" dirty="0"/>
              <a:t>Integration flow</a:t>
            </a:r>
          </a:p>
        </p:txBody>
      </p:sp>
      <p:sp>
        <p:nvSpPr>
          <p:cNvPr id="3" name="Content Placeholder 2">
            <a:extLst>
              <a:ext uri="{FF2B5EF4-FFF2-40B4-BE49-F238E27FC236}">
                <a16:creationId xmlns:a16="http://schemas.microsoft.com/office/drawing/2014/main" id="{DE3B59D8-9C50-4F91-AD7E-6EC5B058ADF2}"/>
              </a:ext>
            </a:extLst>
          </p:cNvPr>
          <p:cNvSpPr>
            <a:spLocks noGrp="1"/>
          </p:cNvSpPr>
          <p:nvPr>
            <p:ph idx="1"/>
          </p:nvPr>
        </p:nvSpPr>
        <p:spPr/>
        <p:txBody>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An integration flow allows you to specify how a message is processed on a tenant.</a:t>
            </a:r>
            <a:endParaRPr lang="en-IN" sz="2400" dirty="0">
              <a:latin typeface="Times New Roman" panose="02020603050405020304" pitchFamily="18" charset="0"/>
              <a:ea typeface="Times New Roman" panose="02020603050405020304" pitchFamily="18" charset="0"/>
            </a:endParaRPr>
          </a:p>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rPr>
              <a:t>The following figure provides a simplified and generalized representation of an integration flow.</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871746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601B-CF51-4890-8177-A5EB8CCE1285}"/>
              </a:ext>
            </a:extLst>
          </p:cNvPr>
          <p:cNvSpPr>
            <a:spLocks noGrp="1"/>
          </p:cNvSpPr>
          <p:nvPr>
            <p:ph type="title"/>
          </p:nvPr>
        </p:nvSpPr>
        <p:spPr/>
        <p:txBody>
          <a:bodyPr>
            <a:normAutofit fontScale="90000"/>
          </a:bodyPr>
          <a:lstStyle/>
          <a:p>
            <a:r>
              <a:rPr lang="en-US" b="0" i="0" dirty="0">
                <a:solidFill>
                  <a:srgbClr val="333333"/>
                </a:solidFill>
                <a:effectLst/>
                <a:latin typeface="72"/>
              </a:rPr>
              <a:t>Connecting a Customer System to Cloud Integration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EA43251-2BBF-45FF-BACF-1AD6BBA64B12}"/>
              </a:ext>
            </a:extLst>
          </p:cNvPr>
          <p:cNvSpPr>
            <a:spLocks noGrp="1"/>
          </p:cNvSpPr>
          <p:nvPr>
            <p:ph idx="1"/>
          </p:nvPr>
        </p:nvSpPr>
        <p:spPr/>
        <p:txBody>
          <a:bodyPr>
            <a:normAutofit/>
          </a:bodyPr>
          <a:lstStyle/>
          <a:p>
            <a:r>
              <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rPr>
              <a:t>Y</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ou can set up the technical connection between a tenant and different kinds of remote systems (in many cases located in the customer landscape).</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Aft>
                <a:spcPts val="12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Inbound</a:t>
            </a:r>
            <a:r>
              <a:rPr lang="en-IN" sz="2400" dirty="0">
                <a:solidFill>
                  <a:srgbClr val="333333"/>
                </a:solidFill>
                <a:latin typeface="Arial" panose="020B0604020202020204" pitchFamily="34" charset="0"/>
                <a:ea typeface="Times New Roman" panose="02020603050405020304" pitchFamily="18" charset="0"/>
              </a:rPr>
              <a:t> refers to message processing from a remote system (in many cases, located in the customer landscape) to Cloud Integration. Here, the integration platform is the server.</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Bef>
                <a:spcPts val="1200"/>
              </a:spcBef>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Outbound</a:t>
            </a:r>
            <a:r>
              <a:rPr lang="en-IN" sz="2400" dirty="0">
                <a:solidFill>
                  <a:srgbClr val="333333"/>
                </a:solidFill>
                <a:latin typeface="Arial" panose="020B0604020202020204" pitchFamily="34" charset="0"/>
                <a:ea typeface="Times New Roman" panose="02020603050405020304" pitchFamily="18" charset="0"/>
              </a:rPr>
              <a:t> refers to message processing from the integration platform to a remote system (where the integration platform is the client).</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90629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A039-3511-483D-B5EF-0877021CE65F}"/>
              </a:ext>
            </a:extLst>
          </p:cNvPr>
          <p:cNvSpPr>
            <a:spLocks noGrp="1"/>
          </p:cNvSpPr>
          <p:nvPr>
            <p:ph type="title"/>
          </p:nvPr>
        </p:nvSpPr>
        <p:spPr/>
        <p:txBody>
          <a:bodyPr>
            <a:normAutofit/>
          </a:bodyPr>
          <a:lstStyle/>
          <a:p>
            <a:r>
              <a:rPr lang="en-IN" sz="24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Configuring Inbound Communication</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CD9CF79-D8DD-4CE1-A135-1F243D8E3B41}"/>
              </a:ext>
            </a:extLst>
          </p:cNvPr>
          <p:cNvSpPr>
            <a:spLocks noGrp="1"/>
          </p:cNvSpPr>
          <p:nvPr>
            <p:ph idx="1"/>
          </p:nvPr>
        </p:nvSpPr>
        <p:spPr/>
        <p:txBody>
          <a:bodyPr/>
          <a:lstStyle/>
          <a:p>
            <a:r>
              <a:rPr lang="en-IN" sz="2400" dirty="0">
                <a:solidFill>
                  <a:srgbClr val="333333"/>
                </a:solidFill>
                <a:latin typeface="Arial" panose="020B0604020202020204" pitchFamily="34" charset="0"/>
                <a:ea typeface="Calibri" panose="020F0502020204030204" pitchFamily="34" charset="0"/>
              </a:rPr>
              <a:t>Configuring inbound communication means setting up the connection between a remote sender system and the integration platform. Inbound communication refers to message processing from a remote system, often located in the customer landscape, to </a:t>
            </a:r>
            <a:r>
              <a:rPr lang="en-IN" dirty="0">
                <a:effectLst/>
              </a:rPr>
              <a:t>Cloud Integration. Here, the integration platform is the server</a:t>
            </a:r>
            <a:endParaRPr lang="en-IN" dirty="0"/>
          </a:p>
        </p:txBody>
      </p:sp>
    </p:spTree>
    <p:extLst>
      <p:ext uri="{BB962C8B-B14F-4D97-AF65-F5344CB8AC3E}">
        <p14:creationId xmlns:p14="http://schemas.microsoft.com/office/powerpoint/2010/main" val="3490689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1BCB-FAF5-4E7E-8C28-628EAD9B1C3C}"/>
              </a:ext>
            </a:extLst>
          </p:cNvPr>
          <p:cNvSpPr>
            <a:spLocks noGrp="1"/>
          </p:cNvSpPr>
          <p:nvPr>
            <p:ph type="title"/>
          </p:nvPr>
        </p:nvSpPr>
        <p:spPr/>
        <p:txBody>
          <a:bodyPr>
            <a:normAutofit/>
          </a:bodyPr>
          <a:lstStyle/>
          <a:p>
            <a:r>
              <a:rPr lang="en-IN" sz="24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Sender Systems You Can Connect to the Integration Platform</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EC0A514-9B98-4418-B902-9CD066EFBCC0}"/>
              </a:ext>
            </a:extLst>
          </p:cNvPr>
          <p:cNvSpPr>
            <a:spLocks noGrp="1"/>
          </p:cNvSpPr>
          <p:nvPr>
            <p:ph idx="1"/>
          </p:nvPr>
        </p:nvSpPr>
        <p:spPr>
          <a:xfrm>
            <a:off x="1784909" y="2153413"/>
            <a:ext cx="8973312" cy="4303471"/>
          </a:xfrm>
        </p:spPr>
        <p:txBody>
          <a:bodyPr>
            <a:normAutofit/>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You can connect different kinds of sender systems to the integration platform, for example:</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cloud application, for example, SAP SuccessFactors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on-premise application, for example, SAP ERP</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SOAP client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e-mail server</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Calibri" panose="020F0502020204030204" pitchFamily="34" charset="0"/>
              </a:rPr>
              <a:t>An SFTP server</a:t>
            </a:r>
            <a:endParaRPr lang="en-IN" dirty="0"/>
          </a:p>
        </p:txBody>
      </p:sp>
    </p:spTree>
    <p:extLst>
      <p:ext uri="{BB962C8B-B14F-4D97-AF65-F5344CB8AC3E}">
        <p14:creationId xmlns:p14="http://schemas.microsoft.com/office/powerpoint/2010/main" val="617632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6BCD-7631-4BDE-A890-9D51B16A8ED1}"/>
              </a:ext>
            </a:extLst>
          </p:cNvPr>
          <p:cNvSpPr>
            <a:spLocks noGrp="1"/>
          </p:cNvSpPr>
          <p:nvPr>
            <p:ph type="title"/>
          </p:nvPr>
        </p:nvSpPr>
        <p:spPr>
          <a:xfrm>
            <a:off x="2104339" y="496520"/>
            <a:ext cx="7729728" cy="1188720"/>
          </a:xfrm>
        </p:spPr>
        <p:txBody>
          <a:bodyPr>
            <a:normAutofit fontScale="90000"/>
          </a:bodyPr>
          <a:lstStyle/>
          <a:p>
            <a:r>
              <a:rPr lang="en-US" b="1" i="0" dirty="0">
                <a:solidFill>
                  <a:srgbClr val="333333"/>
                </a:solidFill>
                <a:effectLst/>
                <a:latin typeface="72"/>
              </a:rPr>
              <a:t>Receiver Systems You Can Connect to the Integration Platform</a:t>
            </a:r>
            <a:br>
              <a:rPr lang="en-US"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E9E398BB-7C20-4A72-B790-353167572DDC}"/>
              </a:ext>
            </a:extLst>
          </p:cNvPr>
          <p:cNvSpPr>
            <a:spLocks noGrp="1"/>
          </p:cNvSpPr>
          <p:nvPr>
            <p:ph idx="1"/>
          </p:nvPr>
        </p:nvSpPr>
        <p:spPr>
          <a:xfrm>
            <a:off x="273101" y="1951939"/>
            <a:ext cx="11421465" cy="4906061"/>
          </a:xfrm>
        </p:spPr>
        <p:txBody>
          <a:bodyPr>
            <a:normAutofit fontScale="70000" lnSpcReduction="2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cloud application, for example, an SAP cloud application like SuccessFactors or SAP Cloud for Customer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on-premise application, for example SAP ERP</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You can connect on-premise systems (located in the customer system landscape) such as SAP systems. Typical use cases for this are hybrid integration scenarios, where an on-premise SAP application (for example, SAP ERP) is integrated with an SAP cloud application (for example, SAP Cloud for Customer or SAP SuccessFactors).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e-mail server-In this case, the integration platform sends e-mails to the e-mail server (for an e-mail address specified in the related adapter).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SFTP server-In this case, the integration platform writes files to the SFTP server.</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06130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583A-6DBB-3C63-3189-F511C4EFA6AD}"/>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2E9A01E4-70F4-3403-D322-93CCD2CDFE2A}"/>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5" name="Content Placeholder 2">
            <a:extLst>
              <a:ext uri="{FF2B5EF4-FFF2-40B4-BE49-F238E27FC236}">
                <a16:creationId xmlns:a16="http://schemas.microsoft.com/office/drawing/2014/main" id="{45EEA4DA-66EB-AD91-E667-2D1E56246531}"/>
              </a:ext>
            </a:extLst>
          </p:cNvPr>
          <p:cNvSpPr>
            <a:spLocks noGrp="1"/>
          </p:cNvSpPr>
          <p:nvPr>
            <p:ph idx="1"/>
          </p:nvPr>
        </p:nvSpPr>
        <p:spPr>
          <a:xfrm>
            <a:off x="838200" y="1825625"/>
            <a:ext cx="10515600" cy="4351338"/>
          </a:xfrm>
        </p:spPr>
        <p:txBody>
          <a:bodyPr>
            <a:normAutofit/>
          </a:bodyPr>
          <a:lstStyle/>
          <a:p>
            <a:r>
              <a:rPr lang="en-IN" sz="1700" dirty="0">
                <a:solidFill>
                  <a:schemeClr val="tx1">
                    <a:lumMod val="85000"/>
                    <a:lumOff val="15000"/>
                  </a:schemeClr>
                </a:solidFill>
              </a:rPr>
              <a:t>Discover</a:t>
            </a:r>
          </a:p>
          <a:p>
            <a:pPr lvl="1"/>
            <a:r>
              <a:rPr lang="en-IN" sz="1700" dirty="0">
                <a:solidFill>
                  <a:schemeClr val="tx1">
                    <a:lumMod val="85000"/>
                    <a:lumOff val="15000"/>
                  </a:schemeClr>
                </a:solidFill>
              </a:rPr>
              <a:t>Standard package – search ,Advantage</a:t>
            </a:r>
          </a:p>
          <a:p>
            <a:pPr lvl="1"/>
            <a:r>
              <a:rPr lang="en-IN" sz="1700" dirty="0">
                <a:solidFill>
                  <a:schemeClr val="tx1">
                    <a:lumMod val="85000"/>
                    <a:lumOff val="15000"/>
                  </a:schemeClr>
                </a:solidFill>
              </a:rPr>
              <a:t>Copy </a:t>
            </a:r>
          </a:p>
          <a:p>
            <a:pPr lvl="1"/>
            <a:r>
              <a:rPr lang="en-IN" sz="1700" dirty="0" err="1">
                <a:solidFill>
                  <a:schemeClr val="tx1">
                    <a:lumMod val="85000"/>
                    <a:lumOff val="15000"/>
                  </a:schemeClr>
                </a:solidFill>
              </a:rPr>
              <a:t>Export’,import</a:t>
            </a:r>
            <a:endParaRPr lang="en-IN" sz="1700" dirty="0">
              <a:solidFill>
                <a:schemeClr val="tx1">
                  <a:lumMod val="85000"/>
                  <a:lumOff val="15000"/>
                </a:schemeClr>
              </a:solidFill>
            </a:endParaRPr>
          </a:p>
          <a:p>
            <a:pPr lvl="1"/>
            <a:r>
              <a:rPr lang="en-IN" sz="1700" dirty="0">
                <a:solidFill>
                  <a:schemeClr val="tx1">
                    <a:lumMod val="85000"/>
                    <a:lumOff val="15000"/>
                  </a:schemeClr>
                </a:solidFill>
              </a:rPr>
              <a:t>Update package</a:t>
            </a:r>
          </a:p>
          <a:p>
            <a:pPr lvl="1"/>
            <a:r>
              <a:rPr lang="en-IN" sz="1700" dirty="0">
                <a:solidFill>
                  <a:schemeClr val="tx1">
                    <a:lumMod val="85000"/>
                    <a:lumOff val="15000"/>
                  </a:schemeClr>
                </a:solidFill>
              </a:rPr>
              <a:t>Edit</a:t>
            </a:r>
          </a:p>
          <a:p>
            <a:pPr lvl="1"/>
            <a:r>
              <a:rPr lang="en-IN" sz="1700" dirty="0">
                <a:solidFill>
                  <a:schemeClr val="tx1">
                    <a:lumMod val="85000"/>
                    <a:lumOff val="15000"/>
                  </a:schemeClr>
                </a:solidFill>
              </a:rPr>
              <a:t>Delete </a:t>
            </a:r>
          </a:p>
          <a:p>
            <a:r>
              <a:rPr lang="en-IN" sz="1700" dirty="0">
                <a:solidFill>
                  <a:schemeClr val="tx1">
                    <a:lumMod val="85000"/>
                    <a:lumOff val="15000"/>
                  </a:schemeClr>
                </a:solidFill>
              </a:rPr>
              <a:t>Custom package- Custom Flow</a:t>
            </a:r>
          </a:p>
          <a:p>
            <a:pPr lvl="1"/>
            <a:r>
              <a:rPr lang="en-IN" sz="1700" dirty="0">
                <a:solidFill>
                  <a:schemeClr val="tx1">
                    <a:lumMod val="85000"/>
                    <a:lumOff val="15000"/>
                  </a:schemeClr>
                </a:solidFill>
              </a:rPr>
              <a:t>How to create package and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lvl="1"/>
            <a:r>
              <a:rPr lang="en-IN" sz="1700" dirty="0">
                <a:solidFill>
                  <a:schemeClr val="tx1">
                    <a:lumMod val="85000"/>
                    <a:lumOff val="15000"/>
                  </a:schemeClr>
                </a:solidFill>
              </a:rPr>
              <a:t>Version change</a:t>
            </a:r>
          </a:p>
          <a:p>
            <a:pPr lvl="1"/>
            <a:r>
              <a:rPr lang="en-IN" sz="1700" dirty="0">
                <a:solidFill>
                  <a:schemeClr val="tx1">
                    <a:lumMod val="85000"/>
                    <a:lumOff val="15000"/>
                  </a:schemeClr>
                </a:solidFill>
              </a:rPr>
              <a:t>Renaming of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marL="457189" lvl="1" indent="0">
              <a:buNone/>
            </a:pPr>
            <a:endParaRPr lang="en-IN" sz="1300" dirty="0">
              <a:solidFill>
                <a:schemeClr val="tx1">
                  <a:lumMod val="85000"/>
                  <a:lumOff val="15000"/>
                </a:schemeClr>
              </a:solidFill>
            </a:endParaRPr>
          </a:p>
        </p:txBody>
      </p:sp>
      <p:sp>
        <p:nvSpPr>
          <p:cNvPr id="6" name="Content Placeholder 2">
            <a:extLst>
              <a:ext uri="{FF2B5EF4-FFF2-40B4-BE49-F238E27FC236}">
                <a16:creationId xmlns:a16="http://schemas.microsoft.com/office/drawing/2014/main" id="{79256475-A5EB-EFAC-6CF7-77758E392E6A}"/>
              </a:ext>
            </a:extLst>
          </p:cNvPr>
          <p:cNvSpPr txBox="1">
            <a:spLocks/>
          </p:cNvSpPr>
          <p:nvPr/>
        </p:nvSpPr>
        <p:spPr>
          <a:xfrm>
            <a:off x="6516531" y="1737384"/>
            <a:ext cx="2996795" cy="4052924"/>
          </a:xfrm>
          <a:prstGeom prst="rect">
            <a:avLst/>
          </a:prstGeom>
        </p:spPr>
        <p:txBody>
          <a:bodyPr vert="horz" lIns="121920" tIns="60960" rIns="121920" bIns="60960" rtlCol="0">
            <a:normAutofit fontScale="92500" lnSpcReduction="20000"/>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Real time usage of Pallet Functions </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Local Integration Flow</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Sender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Receiver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Timer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Start Message</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End Message</a:t>
            </a:r>
          </a:p>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Content Modifier- Header, Property and Body</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Monitoring</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Log Level – Info, Trace, Error , Debug</a:t>
            </a:r>
          </a:p>
          <a:p>
            <a:pPr marL="171446" indent="-171446" defTabSz="685783">
              <a:spcBef>
                <a:spcPts val="751"/>
              </a:spcBef>
              <a:buClr>
                <a:srgbClr val="ED7D31"/>
              </a:buClr>
            </a:pPr>
            <a:endParaRPr lang="en-IN" sz="18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p:txBody>
      </p:sp>
    </p:spTree>
    <p:extLst>
      <p:ext uri="{BB962C8B-B14F-4D97-AF65-F5344CB8AC3E}">
        <p14:creationId xmlns:p14="http://schemas.microsoft.com/office/powerpoint/2010/main" val="181000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7184-E6FC-4666-9244-7B27E5EC9F76}"/>
              </a:ext>
            </a:extLst>
          </p:cNvPr>
          <p:cNvSpPr>
            <a:spLocks noGrp="1"/>
          </p:cNvSpPr>
          <p:nvPr>
            <p:ph type="title"/>
          </p:nvPr>
        </p:nvSpPr>
        <p:spPr/>
        <p:txBody>
          <a:bodyPr>
            <a:normAutofit fontScale="90000"/>
          </a:bodyPr>
          <a:lstStyle/>
          <a:p>
            <a:r>
              <a:rPr lang="en-US" b="1" i="0" dirty="0">
                <a:solidFill>
                  <a:srgbClr val="333333"/>
                </a:solidFill>
                <a:effectLst/>
                <a:latin typeface="72"/>
              </a:rPr>
              <a:t>Kind of Systems to Connect to Cloud Integration</a:t>
            </a:r>
            <a:br>
              <a:rPr lang="en-US"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4FCC24A9-6CF2-43D7-BF6A-B55E20F22375}"/>
              </a:ext>
            </a:extLst>
          </p:cNvPr>
          <p:cNvSpPr>
            <a:spLocks noGrp="1"/>
          </p:cNvSpPr>
          <p:nvPr>
            <p:ph idx="1"/>
          </p:nvPr>
        </p:nvSpPr>
        <p:spPr>
          <a:xfrm>
            <a:off x="117043" y="2638046"/>
            <a:ext cx="9843821" cy="3916373"/>
          </a:xfrm>
        </p:spPr>
        <p:txBody>
          <a:bodyPr>
            <a:normAutofit fontScale="77500" lnSpcReduction="20000"/>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To give you an idea of which </a:t>
            </a:r>
            <a:r>
              <a:rPr lang="en-IN" sz="2400" b="1" dirty="0">
                <a:solidFill>
                  <a:srgbClr val="333333"/>
                </a:solidFill>
                <a:latin typeface="Arial" panose="020B0604020202020204" pitchFamily="34" charset="0"/>
                <a:ea typeface="Times New Roman" panose="02020603050405020304" pitchFamily="18" charset="0"/>
              </a:rPr>
              <a:t>kinds of remote systems</a:t>
            </a:r>
            <a:r>
              <a:rPr lang="en-IN" sz="2400" dirty="0">
                <a:solidFill>
                  <a:srgbClr val="333333"/>
                </a:solidFill>
                <a:latin typeface="Arial" panose="020B0604020202020204" pitchFamily="34" charset="0"/>
                <a:ea typeface="Times New Roman" panose="02020603050405020304" pitchFamily="18" charset="0"/>
              </a:rPr>
              <a:t> can be connected to the integration platform, here are some typical examples (this is not a complete list):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On-premise systems, for example, SAP systems based on SAP NetWeaver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SFTP servers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Cloud applications, for example, SAP SuccessFactors or SAP Cloud for Customer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Other systems such as e-mail servers or SOAP clients</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729677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8C35-BB91-4C07-B1F2-F6CD1CD4C1A8}"/>
              </a:ext>
            </a:extLst>
          </p:cNvPr>
          <p:cNvSpPr>
            <a:spLocks noGrp="1"/>
          </p:cNvSpPr>
          <p:nvPr>
            <p:ph type="title"/>
          </p:nvPr>
        </p:nvSpPr>
        <p:spPr/>
        <p:txBody>
          <a:bodyPr>
            <a:normAutofit/>
          </a:bodyPr>
          <a:lstStyle/>
          <a:p>
            <a:r>
              <a:rPr lang="en-IN" sz="2400" dirty="0">
                <a:solidFill>
                  <a:srgbClr val="333333"/>
                </a:solidFill>
                <a:latin typeface="Arial" panose="020B0604020202020204" pitchFamily="34" charset="0"/>
                <a:ea typeface="Times New Roman" panose="02020603050405020304" pitchFamily="18" charset="0"/>
              </a:rPr>
              <a:t>Overview of the SAP Cloud Integration Web UI</a:t>
            </a:r>
            <a:br>
              <a:rPr lang="en-IN" sz="2400" b="1" dirty="0">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28FD860-A2E0-4F64-973F-66908FB8218A}"/>
              </a:ext>
            </a:extLst>
          </p:cNvPr>
          <p:cNvSpPr>
            <a:spLocks noGrp="1"/>
          </p:cNvSpPr>
          <p:nvPr>
            <p:ph idx="1"/>
          </p:nvPr>
        </p:nvSpPr>
        <p:spPr/>
        <p:txBody>
          <a:bodyPr/>
          <a:lstStyle/>
          <a:p>
            <a:r>
              <a:rPr lang="en-IN" sz="2400" dirty="0">
                <a:solidFill>
                  <a:srgbClr val="333333"/>
                </a:solidFill>
                <a:latin typeface="Arial" panose="020B0604020202020204" pitchFamily="34" charset="0"/>
                <a:ea typeface="Times New Roman" panose="02020603050405020304" pitchFamily="18" charset="0"/>
              </a:rPr>
              <a:t>Discover</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Design</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Monitor</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50664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42D9-F1C2-4381-A1EE-FB07F1D2EE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766F2E-66C0-4A20-90F3-2EF6D7603D87}"/>
              </a:ext>
            </a:extLst>
          </p:cNvPr>
          <p:cNvSpPr>
            <a:spLocks noGrp="1"/>
          </p:cNvSpPr>
          <p:nvPr>
            <p:ph idx="1"/>
          </p:nvPr>
        </p:nvSpPr>
        <p:spPr>
          <a:xfrm>
            <a:off x="1677619" y="2418894"/>
            <a:ext cx="8283245" cy="3321135"/>
          </a:xfrm>
        </p:spPr>
        <p:txBody>
          <a:bodyPr>
            <a:normAutofit fontScale="77500" lnSpcReduction="20000"/>
          </a:bodyPr>
          <a:lstStyle/>
          <a:p>
            <a:pPr defTabSz="1219170" eaLnBrk="0" fontAlgn="base" hangingPunct="0">
              <a:spcBef>
                <a:spcPct val="0"/>
              </a:spcBef>
              <a:spcAft>
                <a:spcPct val="0"/>
              </a:spcAft>
            </a:pPr>
            <a:r>
              <a:rPr lang="en-US" altLang="en-US" sz="2400" dirty="0">
                <a:solidFill>
                  <a:srgbClr val="333333"/>
                </a:solidFill>
                <a:latin typeface="Arial" panose="020B0604020202020204" pitchFamily="34" charset="0"/>
              </a:rPr>
              <a:t>The SAP Cloud Integration Web UI is your one-stop shop for integration development.</a:t>
            </a:r>
          </a:p>
          <a:p>
            <a:pPr defTabSz="1219170" eaLnBrk="0" fontAlgn="base" hangingPunct="0">
              <a:spcBef>
                <a:spcPct val="0"/>
              </a:spcBef>
              <a:spcAft>
                <a:spcPct val="0"/>
              </a:spcAft>
            </a:pPr>
            <a:r>
              <a:rPr lang="en-US" altLang="en-US" sz="2400" dirty="0">
                <a:solidFill>
                  <a:srgbClr val="333333"/>
                </a:solidFill>
                <a:latin typeface="Arial" panose="020B0604020202020204" pitchFamily="34" charset="0"/>
              </a:rPr>
              <a:t>Note that the URL to access the Web UI ends with /</a:t>
            </a:r>
            <a:r>
              <a:rPr lang="en-US" altLang="en-US" sz="2400" dirty="0" err="1">
                <a:solidFill>
                  <a:srgbClr val="333333"/>
                </a:solidFill>
                <a:latin typeface="Arial" panose="020B0604020202020204" pitchFamily="34" charset="0"/>
              </a:rPr>
              <a:t>itspaces</a:t>
            </a:r>
            <a:r>
              <a:rPr lang="en-US" altLang="en-US" sz="2400" dirty="0">
                <a:solidFill>
                  <a:srgbClr val="333333"/>
                </a:solidFill>
                <a:latin typeface="Arial" panose="020B0604020202020204" pitchFamily="34" charset="0"/>
              </a:rPr>
              <a:t>.</a:t>
            </a:r>
          </a:p>
          <a:p>
            <a:pPr marL="0" indent="0" defTabSz="1219170" eaLnBrk="0" fontAlgn="base" hangingPunct="0">
              <a:lnSpc>
                <a:spcPct val="100000"/>
              </a:lnSpc>
              <a:spcBef>
                <a:spcPct val="0"/>
              </a:spcBef>
              <a:spcAft>
                <a:spcPct val="0"/>
              </a:spcAft>
              <a:buNone/>
            </a:pPr>
            <a:r>
              <a:rPr lang="en-US" altLang="en-US" sz="2400" dirty="0">
                <a:solidFill>
                  <a:srgbClr val="333333"/>
                </a:solidFill>
                <a:latin typeface="Arial" panose="020B0604020202020204" pitchFamily="34" charset="0"/>
              </a:rPr>
              <a:t>    The Web UI comprises the following sections:</a:t>
            </a: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Discover</a:t>
            </a: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Here, you can find predefined integration content provided by SAP that you can use out of the box and adapt to your requirements. As the Getting Started documentation focuses on how to design your own integration content, we do not go into any more detail on this section.</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069357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9F94-0693-4D24-A9DD-0F42B5CF775F}"/>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0E890391-A07F-4118-8D23-3CC0C171E621}"/>
              </a:ext>
            </a:extLst>
          </p:cNvPr>
          <p:cNvSpPr>
            <a:spLocks noGrp="1" noChangeArrowheads="1"/>
          </p:cNvSpPr>
          <p:nvPr>
            <p:ph idx="1"/>
          </p:nvPr>
        </p:nvSpPr>
        <p:spPr bwMode="auto">
          <a:xfrm>
            <a:off x="1330960" y="2971476"/>
            <a:ext cx="9037117"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indent="0" defTabSz="1219170">
              <a:lnSpc>
                <a:spcPct val="100000"/>
              </a:lnSpc>
              <a:buFontTx/>
              <a:buChar char="•"/>
              <a:tabLst>
                <a:tab pos="609585" algn="l"/>
              </a:tabLst>
            </a:pPr>
            <a:r>
              <a:rPr lang="en-US" altLang="en-US" sz="1600">
                <a:solidFill>
                  <a:srgbClr val="333333"/>
                </a:solidFill>
                <a:ea typeface="Times New Roman" panose="02020603050405020304" pitchFamily="18" charset="0"/>
                <a:cs typeface="Arial" panose="020B0604020202020204" pitchFamily="34" charset="0"/>
              </a:rPr>
              <a:t>Design</a:t>
            </a:r>
            <a:endParaRPr lang="en-US" altLang="en-US" sz="800"/>
          </a:p>
          <a:p>
            <a:pPr marL="0" indent="0" defTabSz="1219170">
              <a:lnSpc>
                <a:spcPct val="100000"/>
              </a:lnSpc>
              <a:buNone/>
              <a:tabLst>
                <a:tab pos="609585" algn="l"/>
              </a:tabLst>
            </a:pPr>
            <a:r>
              <a:rPr lang="en-US" altLang="en-US" sz="1600">
                <a:solidFill>
                  <a:srgbClr val="333333"/>
                </a:solidFill>
                <a:ea typeface="Times New Roman" panose="02020603050405020304" pitchFamily="18" charset="0"/>
                <a:cs typeface="Arial" panose="020B0604020202020204" pitchFamily="34" charset="0"/>
              </a:rPr>
              <a:t>This is where you design your integration content. As you progress through the exercise in the Getting Started documentation, you will spend most of your time in this section. It contains the graphical integration flow modeling environment.</a:t>
            </a:r>
            <a:endParaRPr lang="en-US" altLang="en-US" sz="800"/>
          </a:p>
          <a:p>
            <a:pPr marL="0" indent="0" defTabSz="1219170">
              <a:lnSpc>
                <a:spcPct val="100000"/>
              </a:lnSpc>
              <a:buFontTx/>
              <a:buChar char="•"/>
              <a:tabLst>
                <a:tab pos="609585" algn="l"/>
              </a:tabLst>
            </a:pPr>
            <a:r>
              <a:rPr lang="en-US" altLang="en-US" sz="1600">
                <a:solidFill>
                  <a:srgbClr val="333333"/>
                </a:solidFill>
                <a:ea typeface="Times New Roman" panose="02020603050405020304" pitchFamily="18" charset="0"/>
                <a:cs typeface="Arial" panose="020B0604020202020204" pitchFamily="34" charset="0"/>
              </a:rPr>
              <a:t>Monitor</a:t>
            </a:r>
            <a:endParaRPr lang="en-US" altLang="en-US" sz="800"/>
          </a:p>
          <a:p>
            <a:pPr marL="0" indent="0" defTabSz="1219170">
              <a:lnSpc>
                <a:spcPct val="100000"/>
              </a:lnSpc>
              <a:buNone/>
              <a:tabLst>
                <a:tab pos="609585" algn="l"/>
              </a:tabLst>
            </a:pPr>
            <a:r>
              <a:rPr lang="en-US" altLang="en-US" sz="1600">
                <a:solidFill>
                  <a:srgbClr val="333333"/>
                </a:solidFill>
                <a:ea typeface="Times New Roman" panose="02020603050405020304" pitchFamily="18" charset="0"/>
                <a:cs typeface="Arial" panose="020B0604020202020204" pitchFamily="34" charset="0"/>
              </a:rPr>
              <a:t>This is where you can monitor your integration flow. You also use this section to manage additional artifacts that you need to deploy on your tenant to complement your integration flows (for example, User Credential artifacts to configure connections using basic authentication).</a:t>
            </a:r>
            <a:endParaRPr lang="en-US" altLang="en-US" sz="2400"/>
          </a:p>
        </p:txBody>
      </p:sp>
    </p:spTree>
    <p:extLst>
      <p:ext uri="{BB962C8B-B14F-4D97-AF65-F5344CB8AC3E}">
        <p14:creationId xmlns:p14="http://schemas.microsoft.com/office/powerpoint/2010/main" val="4103264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3D7D-8937-4D68-8DEF-4C077E593DEC}"/>
              </a:ext>
            </a:extLst>
          </p:cNvPr>
          <p:cNvSpPr>
            <a:spLocks noGrp="1"/>
          </p:cNvSpPr>
          <p:nvPr>
            <p:ph type="title"/>
          </p:nvPr>
        </p:nvSpPr>
        <p:spPr/>
        <p:txBody>
          <a:bodyPr/>
          <a:lstStyle/>
          <a:p>
            <a:r>
              <a:rPr lang="en-IN" dirty="0"/>
              <a:t>Design Section</a:t>
            </a:r>
          </a:p>
        </p:txBody>
      </p:sp>
      <p:sp>
        <p:nvSpPr>
          <p:cNvPr id="5" name="Rectangle 2">
            <a:extLst>
              <a:ext uri="{FF2B5EF4-FFF2-40B4-BE49-F238E27FC236}">
                <a16:creationId xmlns:a16="http://schemas.microsoft.com/office/drawing/2014/main" id="{2346C40B-E971-4696-AC35-29744D5D4C67}"/>
              </a:ext>
            </a:extLst>
          </p:cNvPr>
          <p:cNvSpPr>
            <a:spLocks noGrp="1" noChangeArrowheads="1"/>
          </p:cNvSpPr>
          <p:nvPr>
            <p:ph idx="1"/>
          </p:nvPr>
        </p:nvSpPr>
        <p:spPr bwMode="auto">
          <a:xfrm>
            <a:off x="2231136" y="3004387"/>
            <a:ext cx="7644384" cy="240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232760" rIns="121920" bIns="10580" numCol="1" rtlCol="0" anchor="ctr" anchorCtr="0" compatLnSpc="1">
            <a:prstTxWarp prst="textNoShape">
              <a:avLst/>
            </a:prstTxWarp>
            <a:spAutoFit/>
          </a:bodyPr>
          <a:lstStyle/>
          <a:p>
            <a:pPr marL="0" indent="0" defTabSz="1219170" eaLnBrk="0" fontAlgn="base" hangingPunct="0">
              <a:lnSpc>
                <a:spcPct val="100000"/>
              </a:lnSpc>
              <a:spcBef>
                <a:spcPct val="0"/>
              </a:spcBef>
              <a:spcAft>
                <a:spcPct val="0"/>
              </a:spcAft>
              <a:buNone/>
            </a:pPr>
            <a:r>
              <a:rPr lang="en-US" altLang="en-US" dirty="0">
                <a:solidFill>
                  <a:srgbClr val="333333"/>
                </a:solidFill>
                <a:latin typeface="Arial" panose="020B0604020202020204" pitchFamily="34" charset="0"/>
                <a:ea typeface="Times New Roman" panose="02020603050405020304" pitchFamily="18" charset="0"/>
                <a:cs typeface="Arial" panose="020B0604020202020204" pitchFamily="34" charset="0"/>
              </a:rPr>
              <a:t>Design Section</a:t>
            </a:r>
            <a:endParaRPr lang="en-US" altLang="en-US" sz="1733"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0" indent="0" defTabSz="1219170" eaLnBrk="0" fontAlgn="base" hangingPunct="0">
              <a:lnSpc>
                <a:spcPct val="100000"/>
              </a:lnSpc>
              <a:spcBef>
                <a:spcPct val="0"/>
              </a:spcBef>
              <a:spcAft>
                <a:spcPct val="0"/>
              </a:spcAft>
              <a:buNone/>
            </a:pP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When you go to the </a:t>
            </a:r>
            <a:r>
              <a:rPr lang="en-US" altLang="en-US" sz="1600" b="1" dirty="0">
                <a:solidFill>
                  <a:srgbClr val="333333"/>
                </a:solidFill>
                <a:latin typeface="Arial" panose="020B0604020202020204" pitchFamily="34" charset="0"/>
                <a:ea typeface="Times New Roman" panose="02020603050405020304" pitchFamily="18" charset="0"/>
                <a:cs typeface="Arial" panose="020B0604020202020204" pitchFamily="34" charset="0"/>
              </a:rPr>
              <a:t>Design</a:t>
            </a: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 section, you find a list of integration packages defined for the tenant.</a:t>
            </a:r>
            <a:endParaRPr lang="en-US" altLang="en-US" sz="800" dirty="0"/>
          </a:p>
          <a:p>
            <a:pPr marL="0" indent="0" defTabSz="1219170" eaLnBrk="0" fontAlgn="base" hangingPunct="0">
              <a:lnSpc>
                <a:spcPct val="100000"/>
              </a:lnSpc>
              <a:spcBef>
                <a:spcPct val="0"/>
              </a:spcBef>
              <a:spcAft>
                <a:spcPct val="0"/>
              </a:spcAft>
              <a:buNone/>
            </a:pP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When you select an integration package, you can find the integration flows (and other artifacts) defined for the package (on the </a:t>
            </a:r>
            <a:r>
              <a:rPr lang="en-US" altLang="en-US" sz="1600" b="1" dirty="0">
                <a:solidFill>
                  <a:srgbClr val="333333"/>
                </a:solidFill>
                <a:latin typeface="Arial" panose="020B0604020202020204" pitchFamily="34" charset="0"/>
                <a:ea typeface="Times New Roman" panose="02020603050405020304" pitchFamily="18" charset="0"/>
                <a:cs typeface="Arial" panose="020B0604020202020204" pitchFamily="34" charset="0"/>
              </a:rPr>
              <a:t>Artifacts</a:t>
            </a: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 tab).</a:t>
            </a:r>
            <a:endParaRPr lang="en-US" altLang="en-US" sz="800" dirty="0"/>
          </a:p>
          <a:p>
            <a:pPr marL="0" indent="0" defTabSz="1219170" eaLnBrk="0" fontAlgn="base" hangingPunct="0">
              <a:lnSpc>
                <a:spcPct val="100000"/>
              </a:lnSpc>
              <a:spcBef>
                <a:spcPct val="0"/>
              </a:spcBef>
              <a:spcAft>
                <a:spcPct val="0"/>
              </a:spcAft>
              <a:buNone/>
            </a:pP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In this Getting Started documentation, we assume that you have not yet defined an integration package for your integration content. Therefore, the first step is to define an integration package.</a:t>
            </a:r>
            <a:endParaRPr lang="en-US" altLang="en-US" sz="2400" dirty="0">
              <a:latin typeface="Arial" panose="020B0604020202020204" pitchFamily="34" charset="0"/>
            </a:endParaRPr>
          </a:p>
        </p:txBody>
      </p:sp>
    </p:spTree>
    <p:extLst>
      <p:ext uri="{BB962C8B-B14F-4D97-AF65-F5344CB8AC3E}">
        <p14:creationId xmlns:p14="http://schemas.microsoft.com/office/powerpoint/2010/main" val="3234173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40BE-53A7-400D-8B6F-D89C0C583B4F}"/>
              </a:ext>
            </a:extLst>
          </p:cNvPr>
          <p:cNvSpPr>
            <a:spLocks noGrp="1"/>
          </p:cNvSpPr>
          <p:nvPr>
            <p:ph type="title"/>
          </p:nvPr>
        </p:nvSpPr>
        <p:spPr/>
        <p:txBody>
          <a:bodyPr>
            <a:normAutofit/>
          </a:bodyPr>
          <a:lstStyle/>
          <a:p>
            <a:r>
              <a:rPr lang="en-IN" sz="24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Monitor Section</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CEE7676-3310-444B-A687-585D2459C5AC}"/>
              </a:ext>
            </a:extLst>
          </p:cNvPr>
          <p:cNvSpPr>
            <a:spLocks noGrp="1"/>
          </p:cNvSpPr>
          <p:nvPr>
            <p:ph idx="1"/>
          </p:nvPr>
        </p:nvSpPr>
        <p:spPr/>
        <p:txBody>
          <a:bodyPr/>
          <a:lstStyle/>
          <a:p>
            <a:r>
              <a:rPr lang="en-IN" sz="2400" dirty="0">
                <a:solidFill>
                  <a:srgbClr val="333333"/>
                </a:solidFill>
                <a:latin typeface="Arial" panose="020B0604020202020204" pitchFamily="34" charset="0"/>
                <a:ea typeface="Times New Roman" panose="02020603050405020304" pitchFamily="18" charset="0"/>
              </a:rPr>
              <a:t>The </a:t>
            </a:r>
            <a:r>
              <a:rPr lang="en-IN" sz="2400" b="1" dirty="0">
                <a:solidFill>
                  <a:srgbClr val="333333"/>
                </a:solidFill>
                <a:latin typeface="Arial" panose="020B0604020202020204" pitchFamily="34" charset="0"/>
                <a:ea typeface="Times New Roman" panose="02020603050405020304" pitchFamily="18" charset="0"/>
              </a:rPr>
              <a:t>Monitor</a:t>
            </a:r>
            <a:r>
              <a:rPr lang="en-IN" sz="2400" dirty="0">
                <a:solidFill>
                  <a:srgbClr val="333333"/>
                </a:solidFill>
                <a:latin typeface="Arial" panose="020B0604020202020204" pitchFamily="34" charset="0"/>
                <a:ea typeface="Times New Roman" panose="02020603050405020304" pitchFamily="18" charset="0"/>
              </a:rPr>
              <a:t> section (also referred to as </a:t>
            </a:r>
            <a:r>
              <a:rPr lang="en-IN" sz="2400" i="1" dirty="0">
                <a:solidFill>
                  <a:srgbClr val="333333"/>
                </a:solidFill>
                <a:latin typeface="Arial" panose="020B0604020202020204" pitchFamily="34" charset="0"/>
                <a:ea typeface="Times New Roman" panose="02020603050405020304" pitchFamily="18" charset="0"/>
              </a:rPr>
              <a:t>Operations view</a:t>
            </a:r>
            <a:r>
              <a:rPr lang="en-IN" sz="2400" dirty="0">
                <a:solidFill>
                  <a:srgbClr val="333333"/>
                </a:solidFill>
                <a:latin typeface="Arial" panose="020B0604020202020204" pitchFamily="34" charset="0"/>
                <a:ea typeface="Times New Roman" panose="02020603050405020304" pitchFamily="18" charset="0"/>
              </a:rPr>
              <a:t>) has several subsections, each one containing several tiles. These subsections allow you to perform various tasks that are required for an integration project in addition to integration content design.</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139064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62C4-AA1C-49B1-9123-D43B38404A60}"/>
              </a:ext>
            </a:extLst>
          </p:cNvPr>
          <p:cNvSpPr>
            <a:spLocks noGrp="1"/>
          </p:cNvSpPr>
          <p:nvPr>
            <p:ph type="title"/>
          </p:nvPr>
        </p:nvSpPr>
        <p:spPr>
          <a:xfrm>
            <a:off x="2133600" y="623316"/>
            <a:ext cx="7729728" cy="1188720"/>
          </a:xfrm>
        </p:spPr>
        <p:txBody>
          <a:bodyPr/>
          <a:lstStyle/>
          <a:p>
            <a:endParaRPr lang="en-IN"/>
          </a:p>
        </p:txBody>
      </p:sp>
      <p:sp>
        <p:nvSpPr>
          <p:cNvPr id="3" name="Content Placeholder 2">
            <a:extLst>
              <a:ext uri="{FF2B5EF4-FFF2-40B4-BE49-F238E27FC236}">
                <a16:creationId xmlns:a16="http://schemas.microsoft.com/office/drawing/2014/main" id="{5FEE3036-AD38-4A22-8F74-E9BBB293FBCF}"/>
              </a:ext>
            </a:extLst>
          </p:cNvPr>
          <p:cNvSpPr>
            <a:spLocks noGrp="1"/>
          </p:cNvSpPr>
          <p:nvPr>
            <p:ph idx="1"/>
          </p:nvPr>
        </p:nvSpPr>
        <p:spPr>
          <a:xfrm>
            <a:off x="1336243" y="1989735"/>
            <a:ext cx="9948672" cy="4428135"/>
          </a:xfrm>
        </p:spPr>
        <p:txBody>
          <a:bodyPr>
            <a:normAutofit fontScale="70000" lnSpcReduction="2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Monitor Message Processing</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When you select a tile in this section, you find all messages that have been processed by all integration flows deployed on the tenant. You can find out whether messages have been processed successfully for your integration flow and </a:t>
            </a:r>
            <a:r>
              <a:rPr lang="en-IN" sz="2400" dirty="0" err="1">
                <a:solidFill>
                  <a:srgbClr val="333333"/>
                </a:solidFill>
                <a:latin typeface="Arial" panose="020B0604020202020204" pitchFamily="34" charset="0"/>
                <a:ea typeface="Times New Roman" panose="02020603050405020304" pitchFamily="18" charset="0"/>
              </a:rPr>
              <a:t>analyze</a:t>
            </a:r>
            <a:r>
              <a:rPr lang="en-IN" sz="2400" dirty="0">
                <a:solidFill>
                  <a:srgbClr val="333333"/>
                </a:solidFill>
                <a:latin typeface="Arial" panose="020B0604020202020204" pitchFamily="34" charset="0"/>
                <a:ea typeface="Times New Roman" panose="02020603050405020304" pitchFamily="18" charset="0"/>
              </a:rPr>
              <a:t> the situation if not.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Manage Integration Content</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When you select a tile in this section, you find all deployed integration flows and can check whether deployment was successful. You can also find the endpoint address for your integration flow (which you need if you want to configure the endpoint in the connected sender system).</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78811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7F33-B0F5-4548-814B-0130254A94BD}"/>
              </a:ext>
            </a:extLst>
          </p:cNvPr>
          <p:cNvSpPr>
            <a:spLocks noGrp="1"/>
          </p:cNvSpPr>
          <p:nvPr>
            <p:ph type="title"/>
          </p:nvPr>
        </p:nvSpPr>
        <p:spPr>
          <a:xfrm>
            <a:off x="2231136" y="574549"/>
            <a:ext cx="7729728" cy="1188720"/>
          </a:xfrm>
        </p:spPr>
        <p:txBody>
          <a:bodyPr/>
          <a:lstStyle/>
          <a:p>
            <a:endParaRPr lang="en-IN" dirty="0"/>
          </a:p>
        </p:txBody>
      </p:sp>
      <p:sp>
        <p:nvSpPr>
          <p:cNvPr id="3" name="Content Placeholder 2">
            <a:extLst>
              <a:ext uri="{FF2B5EF4-FFF2-40B4-BE49-F238E27FC236}">
                <a16:creationId xmlns:a16="http://schemas.microsoft.com/office/drawing/2014/main" id="{81AE547D-E3C1-445F-B859-993AE9289B6F}"/>
              </a:ext>
            </a:extLst>
          </p:cNvPr>
          <p:cNvSpPr>
            <a:spLocks noGrp="1"/>
          </p:cNvSpPr>
          <p:nvPr>
            <p:ph idx="1"/>
          </p:nvPr>
        </p:nvSpPr>
        <p:spPr>
          <a:xfrm>
            <a:off x="1131415" y="1763270"/>
            <a:ext cx="9382964" cy="4986221"/>
          </a:xfrm>
        </p:spPr>
        <p:txBody>
          <a:bodyPr>
            <a:normAutofit fontScale="85000" lnSpcReduction="1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1600" b="1" dirty="0">
                <a:solidFill>
                  <a:srgbClr val="333333"/>
                </a:solidFill>
                <a:latin typeface="Arial" panose="020B0604020202020204" pitchFamily="34" charset="0"/>
                <a:ea typeface="Times New Roman" panose="02020603050405020304" pitchFamily="18" charset="0"/>
              </a:rPr>
              <a:t>Manage Security</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Security Material</a:t>
            </a:r>
            <a:r>
              <a:rPr lang="en-IN" sz="1600" dirty="0">
                <a:solidFill>
                  <a:srgbClr val="333333"/>
                </a:solidFill>
                <a:latin typeface="Arial" panose="020B0604020202020204" pitchFamily="34" charset="0"/>
                <a:ea typeface="Times New Roman" panose="02020603050405020304" pitchFamily="18" charset="0"/>
              </a:rPr>
              <a:t> tile contains security-related artifacts that are required on the tenant in addition to the security-relevant settings in your integration flow. In the course of the following exercise, you will create and deploy a </a:t>
            </a:r>
            <a:r>
              <a:rPr lang="en-IN" sz="1600" b="1" dirty="0">
                <a:solidFill>
                  <a:srgbClr val="333333"/>
                </a:solidFill>
                <a:latin typeface="Arial" panose="020B0604020202020204" pitchFamily="34" charset="0"/>
                <a:ea typeface="Times New Roman" panose="02020603050405020304" pitchFamily="18" charset="0"/>
              </a:rPr>
              <a:t>User Credentials</a:t>
            </a:r>
            <a:r>
              <a:rPr lang="en-IN" sz="1600" dirty="0">
                <a:solidFill>
                  <a:srgbClr val="333333"/>
                </a:solidFill>
                <a:latin typeface="Arial" panose="020B0604020202020204" pitchFamily="34" charset="0"/>
                <a:ea typeface="Times New Roman" panose="02020603050405020304" pitchFamily="18" charset="0"/>
              </a:rPr>
              <a:t> artifact to define the user name and password for the mail account that is addressed by the Mail receiver adapter of the integration flow.</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Keystore</a:t>
            </a:r>
            <a:r>
              <a:rPr lang="en-IN" sz="1600" dirty="0">
                <a:solidFill>
                  <a:srgbClr val="333333"/>
                </a:solidFill>
                <a:latin typeface="Arial" panose="020B0604020202020204" pitchFamily="34" charset="0"/>
                <a:ea typeface="Times New Roman" panose="02020603050405020304" pitchFamily="18" charset="0"/>
              </a:rPr>
              <a:t> tile shows the content of the tenant keystore, which contains key pairs and certificates required to set up connections that are protected using certificate-based authentication. In the exercise, we need to add certificates when setting up the connection to the e-mail receiver.</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Connectivity Tests</a:t>
            </a:r>
            <a:r>
              <a:rPr lang="en-IN" sz="1600" dirty="0">
                <a:solidFill>
                  <a:srgbClr val="333333"/>
                </a:solidFill>
                <a:latin typeface="Arial" panose="020B0604020202020204" pitchFamily="34" charset="0"/>
                <a:ea typeface="Times New Roman" panose="02020603050405020304" pitchFamily="18" charset="0"/>
              </a:rPr>
              <a:t> (only available in the Neo environment) tile allows you to test outbound connections (from SAP Cloud Integration to a receiver system). We use the connectivity test tool to retrieve the certificates of the e-mail receiver that need to be imported into the tenant keystore.</a:t>
            </a:r>
            <a:endParaRPr lang="en-IN" sz="16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64161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8EF4-BAB2-4562-A083-728427C09DCC}"/>
              </a:ext>
            </a:extLst>
          </p:cNvPr>
          <p:cNvSpPr>
            <a:spLocks noGrp="1"/>
          </p:cNvSpPr>
          <p:nvPr>
            <p:ph type="title"/>
          </p:nvPr>
        </p:nvSpPr>
        <p:spPr>
          <a:xfrm>
            <a:off x="252720" y="534323"/>
            <a:ext cx="3066936" cy="1188720"/>
          </a:xfrm>
        </p:spPr>
        <p:txBody>
          <a:bodyPr>
            <a:normAutofit/>
          </a:bodyPr>
          <a:lstStyle/>
          <a:p>
            <a:r>
              <a:rPr lang="en-IN" sz="1600">
                <a:latin typeface="Arial" panose="020B0604020202020204" pitchFamily="34" charset="0"/>
                <a:ea typeface="Times New Roman" panose="02020603050405020304" pitchFamily="18" charset="0"/>
              </a:rPr>
              <a:t>Integration Capabilities</a:t>
            </a:r>
            <a:br>
              <a:rPr lang="en-IN" sz="1600" b="1">
                <a:latin typeface="Times New Roman" panose="02020603050405020304" pitchFamily="18" charset="0"/>
                <a:ea typeface="Times New Roman" panose="02020603050405020304" pitchFamily="18" charset="0"/>
              </a:rPr>
            </a:br>
            <a:endParaRPr lang="en-IN" sz="1600"/>
          </a:p>
        </p:txBody>
      </p:sp>
      <p:sp>
        <p:nvSpPr>
          <p:cNvPr id="3" name="Content Placeholder 2">
            <a:extLst>
              <a:ext uri="{FF2B5EF4-FFF2-40B4-BE49-F238E27FC236}">
                <a16:creationId xmlns:a16="http://schemas.microsoft.com/office/drawing/2014/main" id="{95BDCB28-6F67-423C-8815-04760F9DAB0E}"/>
              </a:ext>
            </a:extLst>
          </p:cNvPr>
          <p:cNvSpPr>
            <a:spLocks noGrp="1"/>
          </p:cNvSpPr>
          <p:nvPr>
            <p:ph idx="1"/>
          </p:nvPr>
        </p:nvSpPr>
        <p:spPr>
          <a:xfrm>
            <a:off x="337702" y="2474054"/>
            <a:ext cx="3063764" cy="3263205"/>
          </a:xfrm>
        </p:spPr>
        <p:txBody>
          <a:bodyPr>
            <a:normAutofit/>
          </a:bodyPr>
          <a:lstStyle/>
          <a:p>
            <a:r>
              <a:rPr lang="en-IN" dirty="0"/>
              <a:t>Message transformation</a:t>
            </a:r>
          </a:p>
          <a:p>
            <a:endParaRPr lang="en-IN" dirty="0"/>
          </a:p>
        </p:txBody>
      </p:sp>
      <p:graphicFrame>
        <p:nvGraphicFramePr>
          <p:cNvPr id="6" name="Table 5">
            <a:extLst>
              <a:ext uri="{FF2B5EF4-FFF2-40B4-BE49-F238E27FC236}">
                <a16:creationId xmlns:a16="http://schemas.microsoft.com/office/drawing/2014/main" id="{CDF2ECD6-89F0-41F8-8098-609B7A520945}"/>
              </a:ext>
            </a:extLst>
          </p:cNvPr>
          <p:cNvGraphicFramePr>
            <a:graphicFrameLocks noGrp="1"/>
          </p:cNvGraphicFramePr>
          <p:nvPr/>
        </p:nvGraphicFramePr>
        <p:xfrm>
          <a:off x="3401466" y="-225399"/>
          <a:ext cx="8242654" cy="8193769"/>
        </p:xfrm>
        <a:graphic>
          <a:graphicData uri="http://schemas.openxmlformats.org/drawingml/2006/table">
            <a:tbl>
              <a:tblPr firstRow="1" firstCol="1" bandRow="1">
                <a:tableStyleId>{5C22544A-7EE6-4342-B048-85BDC9FD1C3A}</a:tableStyleId>
              </a:tblPr>
              <a:tblGrid>
                <a:gridCol w="1975941">
                  <a:extLst>
                    <a:ext uri="{9D8B030D-6E8A-4147-A177-3AD203B41FA5}">
                      <a16:colId xmlns:a16="http://schemas.microsoft.com/office/drawing/2014/main" val="466972478"/>
                    </a:ext>
                  </a:extLst>
                </a:gridCol>
                <a:gridCol w="6266713">
                  <a:extLst>
                    <a:ext uri="{9D8B030D-6E8A-4147-A177-3AD203B41FA5}">
                      <a16:colId xmlns:a16="http://schemas.microsoft.com/office/drawing/2014/main" val="386265639"/>
                    </a:ext>
                  </a:extLst>
                </a:gridCol>
              </a:tblGrid>
              <a:tr h="311788">
                <a:tc>
                  <a:txBody>
                    <a:bodyPr/>
                    <a:lstStyle/>
                    <a:p>
                      <a:pPr algn="ctr">
                        <a:lnSpc>
                          <a:spcPts val="1800"/>
                        </a:lnSpc>
                        <a:spcAft>
                          <a:spcPts val="800"/>
                        </a:spcAft>
                      </a:pPr>
                      <a:r>
                        <a:rPr lang="en-IN" sz="700">
                          <a:effectLst/>
                        </a:rPr>
                        <a:t>Feature</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gn="ctr">
                        <a:lnSpc>
                          <a:spcPts val="1800"/>
                        </a:lnSpc>
                        <a:spcAft>
                          <a:spcPts val="800"/>
                        </a:spcAft>
                      </a:pPr>
                      <a:r>
                        <a:rPr lang="en-IN" sz="700">
                          <a:effectLst/>
                        </a:rPr>
                        <a:t>Description</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893123876"/>
                  </a:ext>
                </a:extLst>
              </a:tr>
              <a:tr h="3744927">
                <a:tc>
                  <a:txBody>
                    <a:bodyPr/>
                    <a:lstStyle/>
                    <a:p>
                      <a:pPr>
                        <a:lnSpc>
                          <a:spcPts val="1800"/>
                        </a:lnSpc>
                        <a:spcAft>
                          <a:spcPts val="800"/>
                        </a:spcAft>
                      </a:pPr>
                      <a:r>
                        <a:rPr lang="en-IN" sz="700">
                          <a:effectLst/>
                        </a:rPr>
                        <a:t>Mapping</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rPr>
                        <a:t>Transforms the data structure and format used by the sender into a structure and format that the receiver can process.</a:t>
                      </a:r>
                    </a:p>
                    <a:p>
                      <a:pPr>
                        <a:lnSpc>
                          <a:spcPts val="1800"/>
                        </a:lnSpc>
                        <a:spcBef>
                          <a:spcPts val="1200"/>
                        </a:spcBef>
                        <a:spcAft>
                          <a:spcPts val="1200"/>
                        </a:spcAft>
                      </a:pPr>
                      <a:r>
                        <a:rPr lang="en-IN" sz="1100" dirty="0">
                          <a:effectLst/>
                        </a:rPr>
                        <a:t>Supports the following kinds of mappings: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Message mappings designed with a graphical editor as part of the Cloud Integration toolset (supports XSD and EDMX structures)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Custom-mapping functions defined in scripts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XSLT mappings (defined in an XSLT resource)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4192794960"/>
                  </a:ext>
                </a:extLst>
              </a:tr>
              <a:tr h="595327">
                <a:tc>
                  <a:txBody>
                    <a:bodyPr/>
                    <a:lstStyle/>
                    <a:p>
                      <a:pPr>
                        <a:lnSpc>
                          <a:spcPts val="1800"/>
                        </a:lnSpc>
                        <a:spcAft>
                          <a:spcPts val="800"/>
                        </a:spcAft>
                      </a:pPr>
                      <a:r>
                        <a:rPr lang="en-IN" sz="700">
                          <a:effectLst/>
                        </a:rPr>
                        <a:t>ID Mapping</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800"/>
                        </a:spcAft>
                      </a:pPr>
                      <a:r>
                        <a:rPr lang="en-IN" sz="1100">
                          <a:effectLst/>
                        </a:rPr>
                        <a:t>Maps the source message ID to a target message ID. You can use this feature to implement scenarios with exactly once processing of messages.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2142251519"/>
                  </a:ext>
                </a:extLst>
              </a:tr>
              <a:tr h="3541727">
                <a:tc>
                  <a:txBody>
                    <a:bodyPr/>
                    <a:lstStyle/>
                    <a:p>
                      <a:pPr>
                        <a:lnSpc>
                          <a:spcPts val="1800"/>
                        </a:lnSpc>
                        <a:spcAft>
                          <a:spcPts val="800"/>
                        </a:spcAft>
                      </a:pPr>
                      <a:r>
                        <a:rPr lang="en-IN" sz="700">
                          <a:effectLst/>
                        </a:rPr>
                        <a:t>Content Modifier</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rPr>
                        <a:t>Modifies the content of an inbound message by changing the header or body of the message.</a:t>
                      </a:r>
                    </a:p>
                    <a:p>
                      <a:pPr>
                        <a:lnSpc>
                          <a:spcPts val="1800"/>
                        </a:lnSpc>
                        <a:spcBef>
                          <a:spcPts val="1200"/>
                        </a:spcBef>
                        <a:spcAft>
                          <a:spcPts val="1200"/>
                        </a:spcAft>
                      </a:pPr>
                      <a:r>
                        <a:rPr lang="en-IN" sz="1100" dirty="0">
                          <a:effectLst/>
                        </a:rPr>
                        <a:t>A message is composed of a message body and message headers. Furthermore, when being processed on a Cloud Integration tenant, additional data associated with the message can be passed along in an additional container (referred to as message exchange) to make it available at a later point in time during message processing. The Content Modifier can read data from and write data to the message body, the message header, and the properties area of the message exchange. That way, the content of a message can flexibly be modified and prepared for a receiver or subsequent processing steps.</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975789110"/>
                  </a:ext>
                </a:extLst>
              </a:tr>
            </a:tbl>
          </a:graphicData>
        </a:graphic>
      </p:graphicFrame>
    </p:spTree>
    <p:extLst>
      <p:ext uri="{BB962C8B-B14F-4D97-AF65-F5344CB8AC3E}">
        <p14:creationId xmlns:p14="http://schemas.microsoft.com/office/powerpoint/2010/main" val="2705652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9974-C9C5-4CE2-8226-0BA71C39E2B4}"/>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42501581-6E96-6240-E12A-558E88AF2EF1}"/>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A4F7C576-EA0D-421A-9DC3-9CE342335BEA}"/>
              </a:ext>
            </a:extLst>
          </p:cNvPr>
          <p:cNvGraphicFramePr>
            <a:graphicFrameLocks/>
          </p:cNvGraphicFramePr>
          <p:nvPr/>
        </p:nvGraphicFramePr>
        <p:xfrm>
          <a:off x="803245" y="1"/>
          <a:ext cx="11198943" cy="7863070"/>
        </p:xfrm>
        <a:graphic>
          <a:graphicData uri="http://schemas.openxmlformats.org/drawingml/2006/table">
            <a:tbl>
              <a:tblPr firstRow="1" firstCol="1" bandRow="1">
                <a:tableStyleId>{5C22544A-7EE6-4342-B048-85BDC9FD1C3A}</a:tableStyleId>
              </a:tblPr>
              <a:tblGrid>
                <a:gridCol w="2380928">
                  <a:extLst>
                    <a:ext uri="{9D8B030D-6E8A-4147-A177-3AD203B41FA5}">
                      <a16:colId xmlns:a16="http://schemas.microsoft.com/office/drawing/2014/main" val="1015407190"/>
                    </a:ext>
                  </a:extLst>
                </a:gridCol>
                <a:gridCol w="8818015">
                  <a:extLst>
                    <a:ext uri="{9D8B030D-6E8A-4147-A177-3AD203B41FA5}">
                      <a16:colId xmlns:a16="http://schemas.microsoft.com/office/drawing/2014/main" val="2327745229"/>
                    </a:ext>
                  </a:extLst>
                </a:gridCol>
              </a:tblGrid>
              <a:tr h="1165333">
                <a:tc>
                  <a:txBody>
                    <a:bodyPr/>
                    <a:lstStyle/>
                    <a:p>
                      <a:pPr>
                        <a:lnSpc>
                          <a:spcPts val="1800"/>
                        </a:lnSpc>
                        <a:spcAft>
                          <a:spcPts val="800"/>
                        </a:spcAft>
                      </a:pPr>
                      <a:r>
                        <a:rPr lang="en-IN" sz="700" dirty="0">
                          <a:effectLst/>
                        </a:rPr>
                        <a:t>XML Modifier</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800"/>
                        </a:spcAft>
                      </a:pPr>
                      <a:r>
                        <a:rPr lang="en-IN" sz="700">
                          <a:effectLst/>
                        </a:rPr>
                        <a:t>Modifies the content of an inbound message by removing external DTDs and/or removing XML declarations.</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3281810678"/>
                  </a:ext>
                </a:extLst>
              </a:tr>
              <a:tr h="6697737">
                <a:tc>
                  <a:txBody>
                    <a:bodyPr/>
                    <a:lstStyle/>
                    <a:p>
                      <a:pPr>
                        <a:lnSpc>
                          <a:spcPts val="1800"/>
                        </a:lnSpc>
                        <a:spcAft>
                          <a:spcPts val="800"/>
                        </a:spcAft>
                      </a:pPr>
                      <a:r>
                        <a:rPr lang="en-IN" sz="1100" dirty="0">
                          <a:effectLst/>
                        </a:rPr>
                        <a:t>Converter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1200"/>
                        </a:spcAft>
                      </a:pPr>
                      <a:r>
                        <a:rPr lang="en-IN" sz="1100" dirty="0">
                          <a:effectLst/>
                        </a:rPr>
                        <a:t>Transforms an input message into another format.</a:t>
                      </a:r>
                    </a:p>
                    <a:p>
                      <a:pPr>
                        <a:lnSpc>
                          <a:spcPts val="1800"/>
                        </a:lnSpc>
                        <a:spcBef>
                          <a:spcPts val="1200"/>
                        </a:spcBef>
                        <a:spcAft>
                          <a:spcPts val="1200"/>
                        </a:spcAft>
                      </a:pPr>
                      <a:r>
                        <a:rPr lang="en-IN" sz="1100" dirty="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JSON: Transforms messages in XML format to JSON format.</a:t>
                      </a:r>
                    </a:p>
                    <a:p>
                      <a:pPr marL="457200">
                        <a:lnSpc>
                          <a:spcPts val="1800"/>
                        </a:lnSpc>
                        <a:spcBef>
                          <a:spcPts val="1200"/>
                        </a:spcBef>
                        <a:spcAft>
                          <a:spcPts val="1200"/>
                        </a:spcAft>
                      </a:pPr>
                      <a:r>
                        <a:rPr lang="en-IN" sz="1100" dirty="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to XML: Transforms a message in EDI format (EDIFACT or ASC-X12 format) to XML format.</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1691846004"/>
                  </a:ext>
                </a:extLst>
              </a:tr>
            </a:tbl>
          </a:graphicData>
        </a:graphic>
      </p:graphicFrame>
    </p:spTree>
    <p:extLst>
      <p:ext uri="{BB962C8B-B14F-4D97-AF65-F5344CB8AC3E}">
        <p14:creationId xmlns:p14="http://schemas.microsoft.com/office/powerpoint/2010/main" val="3955562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8F305-CD3D-43F9-80ED-3EF0C5A424A2}"/>
              </a:ext>
            </a:extLst>
          </p:cNvPr>
          <p:cNvSpPr>
            <a:spLocks noGrp="1"/>
          </p:cNvSpPr>
          <p:nvPr>
            <p:ph type="title"/>
          </p:nvPr>
        </p:nvSpPr>
        <p:spPr>
          <a:xfrm>
            <a:off x="1245072" y="1289765"/>
            <a:ext cx="3651101" cy="4270963"/>
          </a:xfrm>
        </p:spPr>
        <p:txBody>
          <a:bodyPr anchor="ctr">
            <a:normAutofit/>
          </a:bodyPr>
          <a:lstStyle/>
          <a:p>
            <a:pPr algn="ctr"/>
            <a:r>
              <a:rPr lang="en-IN" sz="5600">
                <a:solidFill>
                  <a:srgbClr val="FFFFFF"/>
                </a:solidFill>
              </a:rPr>
              <a:t>Integration Suit</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AC03EFA-1BA4-4B44-8B6A-DB7E525C1048}"/>
              </a:ext>
            </a:extLst>
          </p:cNvPr>
          <p:cNvSpPr>
            <a:spLocks noGrp="1"/>
          </p:cNvSpPr>
          <p:nvPr>
            <p:ph idx="1"/>
          </p:nvPr>
        </p:nvSpPr>
        <p:spPr>
          <a:xfrm>
            <a:off x="6297233" y="518400"/>
            <a:ext cx="4771607" cy="5837949"/>
          </a:xfrm>
        </p:spPr>
        <p:txBody>
          <a:bodyPr anchor="ctr">
            <a:normAutofit/>
          </a:bodyPr>
          <a:lstStyle/>
          <a:p>
            <a:r>
              <a:rPr lang="en-US" sz="2000" b="0" i="0">
                <a:solidFill>
                  <a:schemeClr val="tx1">
                    <a:alpha val="80000"/>
                  </a:schemeClr>
                </a:solidFill>
                <a:effectLst/>
                <a:latin typeface="72"/>
              </a:rPr>
              <a:t>SAP Integration Suite connects and contextualizes processes and data while enabling new content-rich applications to be assembled faster with less dependence on IT. Pre-built integration packs along with existing investments can be composed to deliver new outcomes with less involvement by integration experts</a:t>
            </a:r>
          </a:p>
          <a:p>
            <a:r>
              <a:rPr lang="en-US" sz="2000" b="0" i="0">
                <a:solidFill>
                  <a:schemeClr val="tx1">
                    <a:alpha val="80000"/>
                  </a:schemeClr>
                </a:solidFill>
                <a:effectLst/>
                <a:latin typeface="72"/>
              </a:rPr>
              <a:t>This service runs in the SAP BTP, Cloud Foundry environment.</a:t>
            </a:r>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3975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5356-7B56-407C-BE1A-0537138507C0}"/>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475CF84C-943A-469B-B596-72A4B746F29D}"/>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F4D7B9D-D0D3-435D-8AE1-16F12C8C8303}"/>
              </a:ext>
            </a:extLst>
          </p:cNvPr>
          <p:cNvGraphicFramePr>
            <a:graphicFrameLocks/>
          </p:cNvGraphicFramePr>
          <p:nvPr/>
        </p:nvGraphicFramePr>
        <p:xfrm>
          <a:off x="5047307" y="1293275"/>
          <a:ext cx="5779181" cy="4442908"/>
        </p:xfrm>
        <a:graphic>
          <a:graphicData uri="http://schemas.openxmlformats.org/drawingml/2006/table">
            <a:tbl>
              <a:tblPr firstRow="1" firstCol="1" bandRow="1">
                <a:tableStyleId>{5C22544A-7EE6-4342-B048-85BDC9FD1C3A}</a:tableStyleId>
              </a:tblPr>
              <a:tblGrid>
                <a:gridCol w="1347960">
                  <a:extLst>
                    <a:ext uri="{9D8B030D-6E8A-4147-A177-3AD203B41FA5}">
                      <a16:colId xmlns:a16="http://schemas.microsoft.com/office/drawing/2014/main" val="4173690057"/>
                    </a:ext>
                  </a:extLst>
                </a:gridCol>
                <a:gridCol w="4431221">
                  <a:extLst>
                    <a:ext uri="{9D8B030D-6E8A-4147-A177-3AD203B41FA5}">
                      <a16:colId xmlns:a16="http://schemas.microsoft.com/office/drawing/2014/main" val="3634409410"/>
                    </a:ext>
                  </a:extLst>
                </a:gridCol>
              </a:tblGrid>
              <a:tr h="4442908">
                <a:tc>
                  <a:txBody>
                    <a:bodyPr/>
                    <a:lstStyle/>
                    <a:p>
                      <a:pPr>
                        <a:lnSpc>
                          <a:spcPts val="1800"/>
                        </a:lnSpc>
                        <a:spcAft>
                          <a:spcPts val="800"/>
                        </a:spcAft>
                      </a:pPr>
                      <a:r>
                        <a:rPr lang="en-IN" sz="1200">
                          <a:effectLst/>
                        </a:rPr>
                        <a:t>Decoder</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tc>
                  <a:txBody>
                    <a:bodyPr/>
                    <a:lstStyle/>
                    <a:p>
                      <a:pPr>
                        <a:lnSpc>
                          <a:spcPts val="1800"/>
                        </a:lnSpc>
                        <a:spcAft>
                          <a:spcPts val="1200"/>
                        </a:spcAft>
                      </a:pPr>
                      <a:r>
                        <a:rPr lang="en-IN" sz="120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MIME Multipart Decode: Transforms a MIME multipart message into a message with attachments.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extLst>
                  <a:ext uri="{0D108BD9-81ED-4DB2-BD59-A6C34878D82A}">
                    <a16:rowId xmlns:a16="http://schemas.microsoft.com/office/drawing/2014/main" val="4188252426"/>
                  </a:ext>
                </a:extLst>
              </a:tr>
            </a:tbl>
          </a:graphicData>
        </a:graphic>
      </p:graphicFrame>
    </p:spTree>
    <p:extLst>
      <p:ext uri="{BB962C8B-B14F-4D97-AF65-F5344CB8AC3E}">
        <p14:creationId xmlns:p14="http://schemas.microsoft.com/office/powerpoint/2010/main" val="1294996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CD29-97CC-45A0-970B-B4B76F512E49}"/>
              </a:ext>
            </a:extLst>
          </p:cNvPr>
          <p:cNvSpPr>
            <a:spLocks noGrp="1"/>
          </p:cNvSpPr>
          <p:nvPr>
            <p:ph type="title"/>
          </p:nvPr>
        </p:nvSpPr>
        <p:spPr>
          <a:xfrm>
            <a:off x="804672" y="964692"/>
            <a:ext cx="3066936" cy="1188720"/>
          </a:xfrm>
        </p:spPr>
        <p:txBody>
          <a:bodyPr>
            <a:normAutofit/>
          </a:bodyPr>
          <a:lstStyle/>
          <a:p>
            <a:endParaRPr lang="en-IN"/>
          </a:p>
        </p:txBody>
      </p:sp>
      <p:graphicFrame>
        <p:nvGraphicFramePr>
          <p:cNvPr id="5" name="Content Placeholder 4">
            <a:extLst>
              <a:ext uri="{FF2B5EF4-FFF2-40B4-BE49-F238E27FC236}">
                <a16:creationId xmlns:a16="http://schemas.microsoft.com/office/drawing/2014/main" id="{D6393F2D-170F-4E87-8B9F-B510B4FA3E81}"/>
              </a:ext>
            </a:extLst>
          </p:cNvPr>
          <p:cNvGraphicFramePr>
            <a:graphicFrameLocks noGrp="1"/>
          </p:cNvGraphicFramePr>
          <p:nvPr>
            <p:ph idx="1"/>
          </p:nvPr>
        </p:nvGraphicFramePr>
        <p:xfrm>
          <a:off x="1024128" y="-20251432"/>
          <a:ext cx="5491278" cy="9808048"/>
        </p:xfrm>
        <a:graphic>
          <a:graphicData uri="http://schemas.openxmlformats.org/drawingml/2006/table">
            <a:tbl>
              <a:tblPr firstRow="1" firstCol="1" bandRow="1">
                <a:tableStyleId>{5C22544A-7EE6-4342-B048-85BDC9FD1C3A}</a:tableStyleId>
              </a:tblPr>
              <a:tblGrid>
                <a:gridCol w="2745639">
                  <a:extLst>
                    <a:ext uri="{9D8B030D-6E8A-4147-A177-3AD203B41FA5}">
                      <a16:colId xmlns:a16="http://schemas.microsoft.com/office/drawing/2014/main" val="439317382"/>
                    </a:ext>
                  </a:extLst>
                </a:gridCol>
                <a:gridCol w="2745639">
                  <a:extLst>
                    <a:ext uri="{9D8B030D-6E8A-4147-A177-3AD203B41FA5}">
                      <a16:colId xmlns:a16="http://schemas.microsoft.com/office/drawing/2014/main" val="679698104"/>
                    </a:ext>
                  </a:extLst>
                </a:gridCol>
              </a:tblGrid>
              <a:tr h="6682024">
                <a:tc>
                  <a:txBody>
                    <a:bodyPr/>
                    <a:lstStyle/>
                    <a:p>
                      <a:pPr>
                        <a:lnSpc>
                          <a:spcPts val="1800"/>
                        </a:lnSpc>
                        <a:spcAft>
                          <a:spcPts val="800"/>
                        </a:spcAft>
                      </a:pPr>
                      <a:r>
                        <a:rPr lang="en-IN" sz="300">
                          <a:effectLst/>
                        </a:rPr>
                        <a:t>Converter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a:effectLst/>
                        </a:rPr>
                        <a:t>Transforms an input message into another format.</a:t>
                      </a:r>
                    </a:p>
                    <a:p>
                      <a:pPr>
                        <a:lnSpc>
                          <a:spcPts val="1800"/>
                        </a:lnSpc>
                        <a:spcBef>
                          <a:spcPts val="1200"/>
                        </a:spcBef>
                        <a:spcAft>
                          <a:spcPts val="1200"/>
                        </a:spcAft>
                      </a:pPr>
                      <a:r>
                        <a:rPr lang="en-IN" sz="30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JSON: Transforms messages in XML format to JSON format.</a:t>
                      </a:r>
                    </a:p>
                    <a:p>
                      <a:pPr marL="457200">
                        <a:lnSpc>
                          <a:spcPts val="1800"/>
                        </a:lnSpc>
                        <a:spcBef>
                          <a:spcPts val="1200"/>
                        </a:spcBef>
                        <a:spcAft>
                          <a:spcPts val="1200"/>
                        </a:spcAft>
                      </a:pPr>
                      <a:r>
                        <a:rPr lang="en-IN" sz="30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EDI to XML: Transforms a message in EDI format (EDIFACT or ASC-X12 format) to XML format.</a:t>
                      </a:r>
                    </a:p>
                    <a:p>
                      <a:pPr>
                        <a:lnSpc>
                          <a:spcPts val="1800"/>
                        </a:lnSpc>
                        <a:spcBef>
                          <a:spcPts val="1200"/>
                        </a:spcBef>
                        <a:spcAft>
                          <a:spcPts val="800"/>
                        </a:spcAft>
                      </a:pPr>
                      <a:r>
                        <a:rPr lang="en-IN" sz="300">
                          <a:effectLst/>
                        </a:rPr>
                        <a:t>Certain constraints apply with regard to the supported data formats (as described in the product documentation).</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1123382235"/>
                  </a:ext>
                </a:extLst>
              </a:tr>
              <a:tr h="3126024">
                <a:tc>
                  <a:txBody>
                    <a:bodyPr/>
                    <a:lstStyle/>
                    <a:p>
                      <a:pPr>
                        <a:lnSpc>
                          <a:spcPts val="1800"/>
                        </a:lnSpc>
                        <a:spcAft>
                          <a:spcPts val="800"/>
                        </a:spcAft>
                      </a:pPr>
                      <a:r>
                        <a:rPr lang="en-IN" sz="300">
                          <a:effectLst/>
                        </a:rPr>
                        <a:t>Decoder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dirty="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MIME Multipart Decode: Transforms a MIME multipart message into a message with attachments.</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2007684626"/>
                  </a:ext>
                </a:extLst>
              </a:tr>
            </a:tbl>
          </a:graphicData>
        </a:graphic>
      </p:graphicFrame>
      <p:graphicFrame>
        <p:nvGraphicFramePr>
          <p:cNvPr id="7" name="Table 6">
            <a:extLst>
              <a:ext uri="{FF2B5EF4-FFF2-40B4-BE49-F238E27FC236}">
                <a16:creationId xmlns:a16="http://schemas.microsoft.com/office/drawing/2014/main" id="{45AD6B0D-2E37-48A5-A1AD-C6FA50F3558D}"/>
              </a:ext>
            </a:extLst>
          </p:cNvPr>
          <p:cNvGraphicFramePr>
            <a:graphicFrameLocks noGrp="1"/>
          </p:cNvGraphicFramePr>
          <p:nvPr/>
        </p:nvGraphicFramePr>
        <p:xfrm>
          <a:off x="881103" y="956752"/>
          <a:ext cx="10334890" cy="7031363"/>
        </p:xfrm>
        <a:graphic>
          <a:graphicData uri="http://schemas.openxmlformats.org/drawingml/2006/table">
            <a:tbl>
              <a:tblPr firstRow="1" firstCol="1" bandRow="1">
                <a:tableStyleId>{5C22544A-7EE6-4342-B048-85BDC9FD1C3A}</a:tableStyleId>
              </a:tblPr>
              <a:tblGrid>
                <a:gridCol w="1891933">
                  <a:extLst>
                    <a:ext uri="{9D8B030D-6E8A-4147-A177-3AD203B41FA5}">
                      <a16:colId xmlns:a16="http://schemas.microsoft.com/office/drawing/2014/main" val="1991791287"/>
                    </a:ext>
                  </a:extLst>
                </a:gridCol>
                <a:gridCol w="8442957">
                  <a:extLst>
                    <a:ext uri="{9D8B030D-6E8A-4147-A177-3AD203B41FA5}">
                      <a16:colId xmlns:a16="http://schemas.microsoft.com/office/drawing/2014/main" val="3019852130"/>
                    </a:ext>
                  </a:extLst>
                </a:gridCol>
              </a:tblGrid>
              <a:tr h="7031363">
                <a:tc>
                  <a:txBody>
                    <a:bodyPr/>
                    <a:lstStyle/>
                    <a:p>
                      <a:pPr>
                        <a:lnSpc>
                          <a:spcPts val="1800"/>
                        </a:lnSpc>
                        <a:spcAft>
                          <a:spcPts val="800"/>
                        </a:spcAft>
                      </a:pPr>
                      <a:r>
                        <a:rPr lang="en-IN" sz="1100" dirty="0">
                          <a:effectLst/>
                        </a:rPr>
                        <a:t>Converter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553" marR="19553" marT="19553" marB="19553"/>
                </a:tc>
                <a:tc>
                  <a:txBody>
                    <a:bodyPr/>
                    <a:lstStyle/>
                    <a:p>
                      <a:pPr>
                        <a:lnSpc>
                          <a:spcPts val="1800"/>
                        </a:lnSpc>
                        <a:spcAft>
                          <a:spcPts val="1200"/>
                        </a:spcAft>
                      </a:pPr>
                      <a:r>
                        <a:rPr lang="en-IN" sz="1100" dirty="0">
                          <a:effectLst/>
                        </a:rPr>
                        <a:t>Transforms an input message into another format.</a:t>
                      </a:r>
                    </a:p>
                    <a:p>
                      <a:pPr>
                        <a:lnSpc>
                          <a:spcPts val="1800"/>
                        </a:lnSpc>
                        <a:spcBef>
                          <a:spcPts val="1200"/>
                        </a:spcBef>
                        <a:spcAft>
                          <a:spcPts val="1200"/>
                        </a:spcAft>
                      </a:pPr>
                      <a:r>
                        <a:rPr lang="en-IN" sz="1100" dirty="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JSON: Transforms messages in XML format to JSON format.</a:t>
                      </a:r>
                    </a:p>
                    <a:p>
                      <a:pPr marL="457200">
                        <a:lnSpc>
                          <a:spcPts val="1800"/>
                        </a:lnSpc>
                        <a:spcBef>
                          <a:spcPts val="1200"/>
                        </a:spcBef>
                        <a:spcAft>
                          <a:spcPts val="1200"/>
                        </a:spcAft>
                      </a:pPr>
                      <a:r>
                        <a:rPr lang="en-IN" sz="1100" dirty="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to XML: Transforms a message in EDI format (EDIFACT or ASC-X12 format) to XML format.</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553" marR="19553" marT="19553" marB="19553"/>
                </a:tc>
                <a:extLst>
                  <a:ext uri="{0D108BD9-81ED-4DB2-BD59-A6C34878D82A}">
                    <a16:rowId xmlns:a16="http://schemas.microsoft.com/office/drawing/2014/main" val="3319834251"/>
                  </a:ext>
                </a:extLst>
              </a:tr>
            </a:tbl>
          </a:graphicData>
        </a:graphic>
      </p:graphicFrame>
    </p:spTree>
    <p:extLst>
      <p:ext uri="{BB962C8B-B14F-4D97-AF65-F5344CB8AC3E}">
        <p14:creationId xmlns:p14="http://schemas.microsoft.com/office/powerpoint/2010/main" val="3502080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7AB1-1693-4B63-BE87-A5F267311DB2}"/>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05A96923-B595-0FC8-2088-C1428EA9D943}"/>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8BE24DD8-BB8D-4E07-826B-B357C8A8B6C3}"/>
              </a:ext>
            </a:extLst>
          </p:cNvPr>
          <p:cNvGraphicFramePr>
            <a:graphicFrameLocks/>
          </p:cNvGraphicFramePr>
          <p:nvPr/>
        </p:nvGraphicFramePr>
        <p:xfrm>
          <a:off x="5047307" y="1293275"/>
          <a:ext cx="5779181" cy="4442908"/>
        </p:xfrm>
        <a:graphic>
          <a:graphicData uri="http://schemas.openxmlformats.org/drawingml/2006/table">
            <a:tbl>
              <a:tblPr firstRow="1" firstCol="1" bandRow="1">
                <a:tableStyleId>{5C22544A-7EE6-4342-B048-85BDC9FD1C3A}</a:tableStyleId>
              </a:tblPr>
              <a:tblGrid>
                <a:gridCol w="1347960">
                  <a:extLst>
                    <a:ext uri="{9D8B030D-6E8A-4147-A177-3AD203B41FA5}">
                      <a16:colId xmlns:a16="http://schemas.microsoft.com/office/drawing/2014/main" val="2114078833"/>
                    </a:ext>
                  </a:extLst>
                </a:gridCol>
                <a:gridCol w="4431221">
                  <a:extLst>
                    <a:ext uri="{9D8B030D-6E8A-4147-A177-3AD203B41FA5}">
                      <a16:colId xmlns:a16="http://schemas.microsoft.com/office/drawing/2014/main" val="2388456459"/>
                    </a:ext>
                  </a:extLst>
                </a:gridCol>
              </a:tblGrid>
              <a:tr h="4442908">
                <a:tc>
                  <a:txBody>
                    <a:bodyPr/>
                    <a:lstStyle/>
                    <a:p>
                      <a:pPr>
                        <a:lnSpc>
                          <a:spcPts val="1800"/>
                        </a:lnSpc>
                        <a:spcAft>
                          <a:spcPts val="800"/>
                        </a:spcAft>
                      </a:pPr>
                      <a:r>
                        <a:rPr lang="en-IN" sz="1200">
                          <a:effectLst/>
                        </a:rPr>
                        <a:t>Decoder</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tc>
                  <a:txBody>
                    <a:bodyPr/>
                    <a:lstStyle/>
                    <a:p>
                      <a:pPr>
                        <a:lnSpc>
                          <a:spcPts val="1800"/>
                        </a:lnSpc>
                        <a:spcAft>
                          <a:spcPts val="1200"/>
                        </a:spcAft>
                      </a:pPr>
                      <a:r>
                        <a:rPr lang="en-IN" sz="120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MIME Multipart Decode: Transforms a MIME multipart message into a message with attachments.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extLst>
                  <a:ext uri="{0D108BD9-81ED-4DB2-BD59-A6C34878D82A}">
                    <a16:rowId xmlns:a16="http://schemas.microsoft.com/office/drawing/2014/main" val="1837990044"/>
                  </a:ext>
                </a:extLst>
              </a:tr>
            </a:tbl>
          </a:graphicData>
        </a:graphic>
      </p:graphicFrame>
    </p:spTree>
    <p:extLst>
      <p:ext uri="{BB962C8B-B14F-4D97-AF65-F5344CB8AC3E}">
        <p14:creationId xmlns:p14="http://schemas.microsoft.com/office/powerpoint/2010/main" val="21048887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AA61-5CFC-44AE-A97C-074408000263}"/>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A1D67968-4D1F-AA0C-7688-609425E1997D}"/>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120B4563-8842-4013-9DFB-CA3EF1164BF3}"/>
              </a:ext>
            </a:extLst>
          </p:cNvPr>
          <p:cNvGraphicFramePr>
            <a:graphicFrameLocks/>
          </p:cNvGraphicFramePr>
          <p:nvPr/>
        </p:nvGraphicFramePr>
        <p:xfrm>
          <a:off x="1057359" y="96017"/>
          <a:ext cx="9659212" cy="6665967"/>
        </p:xfrm>
        <a:graphic>
          <a:graphicData uri="http://schemas.openxmlformats.org/drawingml/2006/table">
            <a:tbl>
              <a:tblPr firstRow="1" firstCol="1" bandRow="1">
                <a:tableStyleId>{5C22544A-7EE6-4342-B048-85BDC9FD1C3A}</a:tableStyleId>
              </a:tblPr>
              <a:tblGrid>
                <a:gridCol w="1834819">
                  <a:extLst>
                    <a:ext uri="{9D8B030D-6E8A-4147-A177-3AD203B41FA5}">
                      <a16:colId xmlns:a16="http://schemas.microsoft.com/office/drawing/2014/main" val="3809362110"/>
                    </a:ext>
                  </a:extLst>
                </a:gridCol>
                <a:gridCol w="7824393">
                  <a:extLst>
                    <a:ext uri="{9D8B030D-6E8A-4147-A177-3AD203B41FA5}">
                      <a16:colId xmlns:a16="http://schemas.microsoft.com/office/drawing/2014/main" val="1408481454"/>
                    </a:ext>
                  </a:extLst>
                </a:gridCol>
              </a:tblGrid>
              <a:tr h="6665967">
                <a:tc>
                  <a:txBody>
                    <a:bodyPr/>
                    <a:lstStyle/>
                    <a:p>
                      <a:pPr>
                        <a:lnSpc>
                          <a:spcPts val="1800"/>
                        </a:lnSpc>
                        <a:spcAft>
                          <a:spcPts val="800"/>
                        </a:spcAft>
                      </a:pPr>
                      <a:r>
                        <a:rPr lang="en-IN" sz="1100">
                          <a:effectLst/>
                        </a:rPr>
                        <a:t>Encoder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2252" marR="22252" marT="22252" marB="22252"/>
                </a:tc>
                <a:tc>
                  <a:txBody>
                    <a:bodyPr/>
                    <a:lstStyle/>
                    <a:p>
                      <a:pPr>
                        <a:lnSpc>
                          <a:spcPts val="1800"/>
                        </a:lnSpc>
                        <a:spcAft>
                          <a:spcPts val="1200"/>
                        </a:spcAft>
                      </a:pPr>
                      <a:r>
                        <a:rPr lang="en-IN" sz="1100" dirty="0">
                          <a:effectLst/>
                        </a:rPr>
                        <a:t>Encodes the message using an encoding scheme to secure any sensitive message content during transfer over the network.</a:t>
                      </a:r>
                    </a:p>
                    <a:p>
                      <a:pPr marL="342900" lvl="0" indent="-342900">
                        <a:lnSpc>
                          <a:spcPts val="1800"/>
                        </a:lnSpc>
                        <a:spcAft>
                          <a:spcPts val="1200"/>
                        </a:spcAft>
                        <a:buSzPts val="1000"/>
                        <a:buFont typeface="Wingdings" panose="05000000000000000000" pitchFamily="2" charset="2"/>
                        <a:buChar char=""/>
                        <a:tabLst>
                          <a:tab pos="457200" algn="l"/>
                        </a:tabLst>
                      </a:pPr>
                      <a:r>
                        <a:rPr lang="en-IN" sz="1100" dirty="0">
                          <a:effectLst/>
                        </a:rPr>
                        <a:t>Base64 Encode</a:t>
                      </a:r>
                    </a:p>
                    <a:p>
                      <a:pPr marL="457200">
                        <a:lnSpc>
                          <a:spcPts val="1800"/>
                        </a:lnSpc>
                        <a:spcBef>
                          <a:spcPts val="1200"/>
                        </a:spcBef>
                        <a:spcAft>
                          <a:spcPts val="1200"/>
                        </a:spcAft>
                      </a:pPr>
                      <a:r>
                        <a:rPr lang="en-IN" sz="1100" dirty="0">
                          <a:effectLst/>
                        </a:rPr>
                        <a:t>Encodes the message content using base64.</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GZIP Compress: 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ZIP Compress: 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MIME Multipart Encode: Transforms the message content into a MIME multipart message.</a:t>
                      </a:r>
                    </a:p>
                    <a:p>
                      <a:pPr marL="457200">
                        <a:lnSpc>
                          <a:spcPts val="1800"/>
                        </a:lnSpc>
                        <a:spcBef>
                          <a:spcPts val="1200"/>
                        </a:spcBef>
                        <a:spcAft>
                          <a:spcPts val="1200"/>
                        </a:spcAft>
                      </a:pPr>
                      <a:r>
                        <a:rPr lang="en-IN" sz="1100" dirty="0">
                          <a:effectLst/>
                        </a:rPr>
                        <a:t>If you want to send a message with attachments, but the protocol (for example, HTTP or SFTP) does not support attachments, you can send the message as a MIME multipart instead.</a:t>
                      </a:r>
                    </a:p>
                    <a:p>
                      <a:pPr marL="657225">
                        <a:lnSpc>
                          <a:spcPts val="1680"/>
                        </a:lnSpc>
                        <a:spcAft>
                          <a:spcPts val="360"/>
                        </a:spcAft>
                      </a:pPr>
                      <a:r>
                        <a:rPr lang="en-IN" sz="1100" dirty="0">
                          <a:effectLst/>
                        </a:rPr>
                        <a:t>Note</a:t>
                      </a:r>
                    </a:p>
                    <a:p>
                      <a:pPr marL="457200">
                        <a:lnSpc>
                          <a:spcPts val="1800"/>
                        </a:lnSpc>
                        <a:spcAft>
                          <a:spcPts val="800"/>
                        </a:spcAft>
                      </a:pPr>
                      <a:r>
                        <a:rPr lang="en-IN" sz="1100" dirty="0">
                          <a:effectLst/>
                        </a:rPr>
                        <a:t>Note that SAP Cloud Integration does not support the processing of MIME multipart messages that contain multiple attachments with the same file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2252" marR="22252" marT="22252" marB="22252"/>
                </a:tc>
                <a:extLst>
                  <a:ext uri="{0D108BD9-81ED-4DB2-BD59-A6C34878D82A}">
                    <a16:rowId xmlns:a16="http://schemas.microsoft.com/office/drawing/2014/main" val="3935209453"/>
                  </a:ext>
                </a:extLst>
              </a:tr>
            </a:tbl>
          </a:graphicData>
        </a:graphic>
      </p:graphicFrame>
    </p:spTree>
    <p:extLst>
      <p:ext uri="{BB962C8B-B14F-4D97-AF65-F5344CB8AC3E}">
        <p14:creationId xmlns:p14="http://schemas.microsoft.com/office/powerpoint/2010/main" val="2631621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A38D-9393-4427-BECB-684721B39DA7}"/>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27E9A850-EDE2-FB5F-AA8D-8147A0B1DD90}"/>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6462DE7-8C3E-41CA-9B12-9C229D4F6861}"/>
              </a:ext>
            </a:extLst>
          </p:cNvPr>
          <p:cNvGraphicFramePr>
            <a:graphicFrameLocks/>
          </p:cNvGraphicFramePr>
          <p:nvPr/>
        </p:nvGraphicFramePr>
        <p:xfrm>
          <a:off x="5107988" y="1293276"/>
          <a:ext cx="5657818" cy="4279393"/>
        </p:xfrm>
        <a:graphic>
          <a:graphicData uri="http://schemas.openxmlformats.org/drawingml/2006/table">
            <a:tbl>
              <a:tblPr firstRow="1" firstCol="1" bandRow="1">
                <a:tableStyleId>{5C22544A-7EE6-4342-B048-85BDC9FD1C3A}</a:tableStyleId>
              </a:tblPr>
              <a:tblGrid>
                <a:gridCol w="1974161">
                  <a:extLst>
                    <a:ext uri="{9D8B030D-6E8A-4147-A177-3AD203B41FA5}">
                      <a16:colId xmlns:a16="http://schemas.microsoft.com/office/drawing/2014/main" val="3116638837"/>
                    </a:ext>
                  </a:extLst>
                </a:gridCol>
                <a:gridCol w="3683657">
                  <a:extLst>
                    <a:ext uri="{9D8B030D-6E8A-4147-A177-3AD203B41FA5}">
                      <a16:colId xmlns:a16="http://schemas.microsoft.com/office/drawing/2014/main" val="274136329"/>
                    </a:ext>
                  </a:extLst>
                </a:gridCol>
              </a:tblGrid>
              <a:tr h="1652513">
                <a:tc>
                  <a:txBody>
                    <a:bodyPr/>
                    <a:lstStyle/>
                    <a:p>
                      <a:pPr>
                        <a:lnSpc>
                          <a:spcPts val="1800"/>
                        </a:lnSpc>
                        <a:spcAft>
                          <a:spcPts val="800"/>
                        </a:spcAft>
                      </a:pPr>
                      <a:r>
                        <a:rPr lang="en-IN" sz="1700">
                          <a:effectLst/>
                        </a:rPr>
                        <a:t>Filter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Filters information by extracting a specific node from the incoming message by using an XPath expression.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603363146"/>
                  </a:ext>
                </a:extLst>
              </a:tr>
              <a:tr h="1313440">
                <a:tc>
                  <a:txBody>
                    <a:bodyPr/>
                    <a:lstStyle/>
                    <a:p>
                      <a:pPr>
                        <a:lnSpc>
                          <a:spcPts val="1800"/>
                        </a:lnSpc>
                        <a:spcAft>
                          <a:spcPts val="800"/>
                        </a:spcAft>
                      </a:pPr>
                      <a:r>
                        <a:rPr lang="en-IN" sz="1700">
                          <a:effectLst/>
                        </a:rPr>
                        <a:t>Message Digest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Calculates a digest of the payload or parts of it and stores the result in a message header.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397176834"/>
                  </a:ext>
                </a:extLst>
              </a:tr>
              <a:tr h="1313440">
                <a:tc>
                  <a:txBody>
                    <a:bodyPr/>
                    <a:lstStyle/>
                    <a:p>
                      <a:pPr>
                        <a:lnSpc>
                          <a:spcPts val="1800"/>
                        </a:lnSpc>
                        <a:spcAft>
                          <a:spcPts val="800"/>
                        </a:spcAft>
                      </a:pPr>
                      <a:r>
                        <a:rPr lang="en-IN" sz="1700">
                          <a:effectLst/>
                        </a:rPr>
                        <a:t>Script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Executes custom Java script or Groovy script for message processing.</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3838360902"/>
                  </a:ext>
                </a:extLst>
              </a:tr>
            </a:tbl>
          </a:graphicData>
        </a:graphic>
      </p:graphicFrame>
    </p:spTree>
    <p:extLst>
      <p:ext uri="{BB962C8B-B14F-4D97-AF65-F5344CB8AC3E}">
        <p14:creationId xmlns:p14="http://schemas.microsoft.com/office/powerpoint/2010/main" val="4290805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7501-C48D-459E-A192-AB0274ADEE0E}"/>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5A03B0AC-E46C-A6C2-6E74-465A94CE0B4E}"/>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2DE6598-8408-4CEB-88B4-076F1E6AD6C0}"/>
              </a:ext>
            </a:extLst>
          </p:cNvPr>
          <p:cNvGraphicFramePr>
            <a:graphicFrameLocks/>
          </p:cNvGraphicFramePr>
          <p:nvPr/>
        </p:nvGraphicFramePr>
        <p:xfrm>
          <a:off x="3452693" y="317608"/>
          <a:ext cx="7597739" cy="6347072"/>
        </p:xfrm>
        <a:graphic>
          <a:graphicData uri="http://schemas.openxmlformats.org/drawingml/2006/table">
            <a:tbl>
              <a:tblPr firstRow="1" firstCol="1" bandRow="1">
                <a:tableStyleId>{5C22544A-7EE6-4342-B048-85BDC9FD1C3A}</a:tableStyleId>
              </a:tblPr>
              <a:tblGrid>
                <a:gridCol w="2310071">
                  <a:extLst>
                    <a:ext uri="{9D8B030D-6E8A-4147-A177-3AD203B41FA5}">
                      <a16:colId xmlns:a16="http://schemas.microsoft.com/office/drawing/2014/main" val="3982152964"/>
                    </a:ext>
                  </a:extLst>
                </a:gridCol>
                <a:gridCol w="5287668">
                  <a:extLst>
                    <a:ext uri="{9D8B030D-6E8A-4147-A177-3AD203B41FA5}">
                      <a16:colId xmlns:a16="http://schemas.microsoft.com/office/drawing/2014/main" val="1976536689"/>
                    </a:ext>
                  </a:extLst>
                </a:gridCol>
              </a:tblGrid>
              <a:tr h="317301">
                <a:tc gridSpan="2">
                  <a:txBody>
                    <a:bodyPr/>
                    <a:lstStyle/>
                    <a:p>
                      <a:pPr>
                        <a:lnSpc>
                          <a:spcPts val="1500"/>
                        </a:lnSpc>
                        <a:spcAft>
                          <a:spcPts val="800"/>
                        </a:spcAft>
                      </a:pPr>
                      <a:r>
                        <a:rPr lang="en-IN" sz="800">
                          <a:effectLst/>
                        </a:rPr>
                        <a:t>Calling External Systems or Subprocesses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nchor="ctr"/>
                </a:tc>
                <a:tc hMerge="1">
                  <a:txBody>
                    <a:bodyPr/>
                    <a:lstStyle/>
                    <a:p>
                      <a:endParaRPr lang="en-IN"/>
                    </a:p>
                  </a:txBody>
                  <a:tcPr/>
                </a:tc>
                <a:extLst>
                  <a:ext uri="{0D108BD9-81ED-4DB2-BD59-A6C34878D82A}">
                    <a16:rowId xmlns:a16="http://schemas.microsoft.com/office/drawing/2014/main" val="826534181"/>
                  </a:ext>
                </a:extLst>
              </a:tr>
              <a:tr h="364061">
                <a:tc>
                  <a:txBody>
                    <a:bodyPr/>
                    <a:lstStyle/>
                    <a:p>
                      <a:pPr algn="ctr">
                        <a:lnSpc>
                          <a:spcPts val="1800"/>
                        </a:lnSpc>
                        <a:spcAft>
                          <a:spcPts val="800"/>
                        </a:spcAft>
                      </a:pPr>
                      <a:r>
                        <a:rPr lang="en-IN" sz="800">
                          <a:effectLst/>
                        </a:rPr>
                        <a:t>Feature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gn="ctr">
                        <a:lnSpc>
                          <a:spcPts val="1800"/>
                        </a:lnSpc>
                        <a:spcAft>
                          <a:spcPts val="800"/>
                        </a:spcAft>
                      </a:pPr>
                      <a:r>
                        <a:rPr lang="en-IN" sz="800">
                          <a:effectLst/>
                        </a:rPr>
                        <a:t>Description</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800822020"/>
                  </a:ext>
                </a:extLst>
              </a:tr>
              <a:tr h="364061">
                <a:tc>
                  <a:txBody>
                    <a:bodyPr/>
                    <a:lstStyle/>
                    <a:p>
                      <a:pPr>
                        <a:lnSpc>
                          <a:spcPts val="1800"/>
                        </a:lnSpc>
                        <a:spcAft>
                          <a:spcPts val="800"/>
                        </a:spcAft>
                      </a:pPr>
                      <a:r>
                        <a:rPr lang="en-IN" sz="800" dirty="0">
                          <a:effectLst/>
                        </a:rPr>
                        <a:t>Request-Reply</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receiver system in a synchronous step and gets back a response.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520044"/>
                  </a:ext>
                </a:extLst>
              </a:tr>
              <a:tr h="364061">
                <a:tc>
                  <a:txBody>
                    <a:bodyPr/>
                    <a:lstStyle/>
                    <a:p>
                      <a:pPr>
                        <a:lnSpc>
                          <a:spcPts val="1800"/>
                        </a:lnSpc>
                        <a:spcAft>
                          <a:spcPts val="800"/>
                        </a:spcAft>
                      </a:pPr>
                      <a:r>
                        <a:rPr lang="en-IN" sz="800">
                          <a:effectLst/>
                        </a:rPr>
                        <a:t>Send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receiver system for use cases where no reply is expected.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888847"/>
                  </a:ext>
                </a:extLst>
              </a:tr>
              <a:tr h="738135">
                <a:tc>
                  <a:txBody>
                    <a:bodyPr/>
                    <a:lstStyle/>
                    <a:p>
                      <a:pPr>
                        <a:lnSpc>
                          <a:spcPts val="1800"/>
                        </a:lnSpc>
                        <a:spcAft>
                          <a:spcPts val="800"/>
                        </a:spcAft>
                      </a:pPr>
                      <a:r>
                        <a:rPr lang="en-IN" sz="800">
                          <a:effectLst/>
                        </a:rPr>
                        <a:t>Content Enricher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system, accesses resources of this system, and merges the returned content with the original message.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4264164923"/>
                  </a:ext>
                </a:extLst>
              </a:tr>
              <a:tr h="364061">
                <a:tc>
                  <a:txBody>
                    <a:bodyPr/>
                    <a:lstStyle/>
                    <a:p>
                      <a:pPr>
                        <a:lnSpc>
                          <a:spcPts val="1800"/>
                        </a:lnSpc>
                        <a:spcAft>
                          <a:spcPts val="800"/>
                        </a:spcAft>
                      </a:pPr>
                      <a:r>
                        <a:rPr lang="en-IN" sz="800">
                          <a:effectLst/>
                        </a:rPr>
                        <a:t>Poll Enrich Step</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Polls content from an external component, and enriches the original message with it.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522076601"/>
                  </a:ext>
                </a:extLst>
              </a:tr>
              <a:tr h="1985048">
                <a:tc>
                  <a:txBody>
                    <a:bodyPr/>
                    <a:lstStyle/>
                    <a:p>
                      <a:pPr>
                        <a:lnSpc>
                          <a:spcPts val="1800"/>
                        </a:lnSpc>
                        <a:spcAft>
                          <a:spcPts val="800"/>
                        </a:spcAft>
                      </a:pPr>
                      <a:r>
                        <a:rPr lang="en-IN" sz="800">
                          <a:effectLst/>
                        </a:rPr>
                        <a:t>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1200"/>
                        </a:spcAft>
                      </a:pPr>
                      <a:r>
                        <a:rPr lang="en-IN" sz="800">
                          <a:effectLst/>
                        </a:rPr>
                        <a:t>Calls a local integration process.</a:t>
                      </a:r>
                    </a:p>
                    <a:p>
                      <a:pPr>
                        <a:lnSpc>
                          <a:spcPts val="1800"/>
                        </a:lnSpc>
                        <a:spcBef>
                          <a:spcPts val="1200"/>
                        </a:spcBef>
                        <a:spcAft>
                          <a:spcPts val="800"/>
                        </a:spcAft>
                      </a:pPr>
                      <a:r>
                        <a:rPr lang="en-IN" sz="800">
                          <a:effectLst/>
                        </a:rPr>
                        <a:t>A local integration process defines a container for a separate subprocess to be called from the main process. Using local integration processes, a complex message processing sequence can be fragmented and decomposed into smaller parts.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647700875"/>
                  </a:ext>
                </a:extLst>
              </a:tr>
              <a:tr h="364061">
                <a:tc>
                  <a:txBody>
                    <a:bodyPr/>
                    <a:lstStyle/>
                    <a:p>
                      <a:pPr>
                        <a:lnSpc>
                          <a:spcPts val="1800"/>
                        </a:lnSpc>
                        <a:spcAft>
                          <a:spcPts val="800"/>
                        </a:spcAft>
                      </a:pPr>
                      <a:r>
                        <a:rPr lang="en-IN" sz="800">
                          <a:effectLst/>
                        </a:rPr>
                        <a:t>Looping 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 local integration process in a loop.</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8685990"/>
                  </a:ext>
                </a:extLst>
              </a:tr>
              <a:tr h="1486283">
                <a:tc>
                  <a:txBody>
                    <a:bodyPr/>
                    <a:lstStyle/>
                    <a:p>
                      <a:pPr>
                        <a:lnSpc>
                          <a:spcPts val="1800"/>
                        </a:lnSpc>
                        <a:spcAft>
                          <a:spcPts val="800"/>
                        </a:spcAft>
                      </a:pPr>
                      <a:r>
                        <a:rPr lang="en-IN" sz="800">
                          <a:effectLst/>
                        </a:rPr>
                        <a:t>Idempotent 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dirty="0">
                          <a:effectLst/>
                        </a:rPr>
                        <a:t>Detects if a message ID has already been successfully processed and stores the status of the successful process in the idempotent repository. If there's duplicate execution with the same message ID (for example if there’s a retry by the sender system), the called subprocess can either be skipped or the message is marked as a duplicate. You can then decide how to handle the duplicate in the subprocess.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3938533294"/>
                  </a:ext>
                </a:extLst>
              </a:tr>
            </a:tbl>
          </a:graphicData>
        </a:graphic>
      </p:graphicFrame>
    </p:spTree>
    <p:extLst>
      <p:ext uri="{BB962C8B-B14F-4D97-AF65-F5344CB8AC3E}">
        <p14:creationId xmlns:p14="http://schemas.microsoft.com/office/powerpoint/2010/main" val="477173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8CCC-5025-4B7B-94ED-920151A9E02A}"/>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EADF63C8-8AAB-4652-8B2D-63952E5E84CE}"/>
              </a:ext>
            </a:extLst>
          </p:cNvPr>
          <p:cNvGraphicFramePr>
            <a:graphicFrameLocks noGrp="1"/>
          </p:cNvGraphicFramePr>
          <p:nvPr>
            <p:ph idx="1"/>
          </p:nvPr>
        </p:nvGraphicFramePr>
        <p:xfrm>
          <a:off x="204826" y="-2756790"/>
          <a:ext cx="11245901" cy="10539395"/>
        </p:xfrm>
        <a:graphic>
          <a:graphicData uri="http://schemas.openxmlformats.org/drawingml/2006/table">
            <a:tbl>
              <a:tblPr firstRow="1" firstCol="1" bandRow="1">
                <a:tableStyleId>{5C22544A-7EE6-4342-B048-85BDC9FD1C3A}</a:tableStyleId>
              </a:tblPr>
              <a:tblGrid>
                <a:gridCol w="11245901">
                  <a:extLst>
                    <a:ext uri="{9D8B030D-6E8A-4147-A177-3AD203B41FA5}">
                      <a16:colId xmlns:a16="http://schemas.microsoft.com/office/drawing/2014/main" val="1739650017"/>
                    </a:ext>
                  </a:extLst>
                </a:gridCol>
              </a:tblGrid>
              <a:tr h="248599">
                <a:tc>
                  <a:txBody>
                    <a:bodyPr/>
                    <a:lstStyle/>
                    <a:p>
                      <a:pPr>
                        <a:lnSpc>
                          <a:spcPts val="1500"/>
                        </a:lnSpc>
                        <a:spcAft>
                          <a:spcPts val="800"/>
                        </a:spcAft>
                      </a:pPr>
                      <a:r>
                        <a:rPr lang="en-IN" sz="300">
                          <a:effectLst/>
                        </a:rPr>
                        <a:t>Routing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nchor="ctr"/>
                </a:tc>
                <a:extLst>
                  <a:ext uri="{0D108BD9-81ED-4DB2-BD59-A6C34878D82A}">
                    <a16:rowId xmlns:a16="http://schemas.microsoft.com/office/drawing/2014/main" val="395157991"/>
                  </a:ext>
                </a:extLst>
              </a:tr>
              <a:tr h="286699">
                <a:tc>
                  <a:txBody>
                    <a:bodyPr/>
                    <a:lstStyle/>
                    <a:p>
                      <a:pPr algn="ctr">
                        <a:lnSpc>
                          <a:spcPts val="1800"/>
                        </a:lnSpc>
                        <a:spcAft>
                          <a:spcPts val="800"/>
                        </a:spcAft>
                      </a:pPr>
                      <a:r>
                        <a:rPr lang="en-IN" sz="300">
                          <a:effectLst/>
                        </a:rPr>
                        <a:t>Description</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822638700"/>
                  </a:ext>
                </a:extLst>
              </a:tr>
              <a:tr h="997899">
                <a:tc>
                  <a:txBody>
                    <a:bodyPr/>
                    <a:lstStyle/>
                    <a:p>
                      <a:pPr>
                        <a:lnSpc>
                          <a:spcPts val="1800"/>
                        </a:lnSpc>
                        <a:spcAft>
                          <a:spcPts val="1200"/>
                        </a:spcAft>
                      </a:pPr>
                      <a:r>
                        <a:rPr lang="en-IN" sz="300">
                          <a:effectLst/>
                        </a:rPr>
                        <a:t>Routes a message to one or more receivers.</a:t>
                      </a:r>
                    </a:p>
                    <a:p>
                      <a:pPr>
                        <a:lnSpc>
                          <a:spcPts val="1800"/>
                        </a:lnSpc>
                        <a:spcBef>
                          <a:spcPts val="1200"/>
                        </a:spcBef>
                        <a:spcAft>
                          <a:spcPts val="800"/>
                        </a:spcAft>
                      </a:pPr>
                      <a:r>
                        <a:rPr lang="en-IN" sz="300">
                          <a:effectLst/>
                        </a:rPr>
                        <a:t>SAP Cloud Integration also supports routing that depends on the content of the message (content-based routing). For example, the tenant detects that a message has a particular field value, and forwards it to the specific receiver participant that handles requests from the sender participant.</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08369873"/>
                  </a:ext>
                </a:extLst>
              </a:tr>
              <a:tr h="1709099">
                <a:tc>
                  <a:txBody>
                    <a:bodyPr/>
                    <a:lstStyle/>
                    <a:p>
                      <a:pPr>
                        <a:lnSpc>
                          <a:spcPts val="1800"/>
                        </a:lnSpc>
                        <a:spcAft>
                          <a:spcPts val="1200"/>
                        </a:spcAft>
                      </a:pPr>
                      <a:r>
                        <a:rPr lang="en-IN" sz="300">
                          <a:effectLst/>
                        </a:rPr>
                        <a:t>Sends the same message to more than one receiver.</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Parallel multicast: Initiates message transfer to all the receiver nodes in parallel</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Sequential multicast: defines the sequence in which the message transfer to the receivers is initiated.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2353660430"/>
                  </a:ext>
                </a:extLst>
              </a:tr>
              <a:tr h="7297099">
                <a:tc>
                  <a:txBody>
                    <a:bodyPr/>
                    <a:lstStyle/>
                    <a:p>
                      <a:pPr>
                        <a:lnSpc>
                          <a:spcPts val="1800"/>
                        </a:lnSpc>
                        <a:spcAft>
                          <a:spcPts val="1200"/>
                        </a:spcAft>
                      </a:pPr>
                      <a:r>
                        <a:rPr lang="en-IN" sz="1100" dirty="0">
                          <a:effectLst/>
                        </a:rPr>
                        <a:t>Decomposes a composite message into a series of individual messages and sends them to a receiver.</a:t>
                      </a:r>
                    </a:p>
                    <a:p>
                      <a:pPr>
                        <a:lnSpc>
                          <a:spcPts val="1800"/>
                        </a:lnSpc>
                        <a:spcBef>
                          <a:spcPts val="1200"/>
                        </a:spcBef>
                        <a:spcAft>
                          <a:spcPts val="1200"/>
                        </a:spcAft>
                      </a:pPr>
                      <a:r>
                        <a:rPr lang="en-IN" sz="1100" dirty="0">
                          <a:effectLst/>
                        </a:rPr>
                        <a:t>Supported splitters: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General splitter: Breaks down a composite message containing ‘n’ messages into ‘n’ individual messages. Each individual message is enveloped by the same elements that enveloped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Iterating splitter: Splits a composite message into a series of smaller messages without copying the enveloping elements of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splitter: Splits a PKCS7 Signed Data message that contains a signature and content (and breaks down the signature and content into separate files)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IDoc splitter: Splits a composite IDoc messages into a series of individual IDoc messages with the enveloping elements of the composite IDoc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splitter: Splits a bulk EDI message into a series of individual messages and validates and acknowledges the inbound message.</a:t>
                      </a:r>
                    </a:p>
                    <a:p>
                      <a:pPr marL="457200">
                        <a:lnSpc>
                          <a:spcPts val="1800"/>
                        </a:lnSpc>
                        <a:spcBef>
                          <a:spcPts val="1200"/>
                        </a:spcBef>
                        <a:spcAft>
                          <a:spcPts val="1200"/>
                        </a:spcAft>
                      </a:pPr>
                      <a:r>
                        <a:rPr lang="en-IN" sz="1100" dirty="0">
                          <a:effectLst/>
                        </a:rPr>
                        <a:t>A bulk EDI message can contain one or more EDI formats, such as EDIFACT, EANCOM, or ASC-X12. The EDI splitter can process different EDI formats depending on the business requirements of the trading partners.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Zip splitter: Splits an inbound archive file (.zip) into individual files.</a:t>
                      </a:r>
                    </a:p>
                    <a:p>
                      <a:pPr>
                        <a:lnSpc>
                          <a:spcPts val="1800"/>
                        </a:lnSpc>
                        <a:spcBef>
                          <a:spcPts val="1200"/>
                        </a:spcBef>
                        <a:spcAft>
                          <a:spcPts val="800"/>
                        </a:spcAft>
                      </a:pPr>
                      <a:r>
                        <a:rPr lang="en-IN" sz="300" dirty="0">
                          <a:effectLst/>
                        </a:rPr>
                        <a:t>Certain constraints apply with regard to the supported data formats (as described in the product documentation).</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565480445"/>
                  </a:ext>
                </a:extLst>
              </a:tr>
            </a:tbl>
          </a:graphicData>
        </a:graphic>
      </p:graphicFrame>
    </p:spTree>
    <p:extLst>
      <p:ext uri="{BB962C8B-B14F-4D97-AF65-F5344CB8AC3E}">
        <p14:creationId xmlns:p14="http://schemas.microsoft.com/office/powerpoint/2010/main" val="3496859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41D1-7FCA-4FB1-91A6-DC9A9377D50D}"/>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62B510F0-6C8A-A9C5-F90E-622C61AB1F05}"/>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35511CEE-7346-491D-90D3-6251915B8A88}"/>
              </a:ext>
            </a:extLst>
          </p:cNvPr>
          <p:cNvGraphicFramePr>
            <a:graphicFrameLocks/>
          </p:cNvGraphicFramePr>
          <p:nvPr/>
        </p:nvGraphicFramePr>
        <p:xfrm>
          <a:off x="4823365" y="1377286"/>
          <a:ext cx="6227064" cy="4114720"/>
        </p:xfrm>
        <a:graphic>
          <a:graphicData uri="http://schemas.openxmlformats.org/drawingml/2006/table">
            <a:tbl>
              <a:tblPr firstRow="1" firstCol="1" bandRow="1">
                <a:tableStyleId>{5C22544A-7EE6-4342-B048-85BDC9FD1C3A}</a:tableStyleId>
              </a:tblPr>
              <a:tblGrid>
                <a:gridCol w="1332303">
                  <a:extLst>
                    <a:ext uri="{9D8B030D-6E8A-4147-A177-3AD203B41FA5}">
                      <a16:colId xmlns:a16="http://schemas.microsoft.com/office/drawing/2014/main" val="533870290"/>
                    </a:ext>
                  </a:extLst>
                </a:gridCol>
                <a:gridCol w="4894761">
                  <a:extLst>
                    <a:ext uri="{9D8B030D-6E8A-4147-A177-3AD203B41FA5}">
                      <a16:colId xmlns:a16="http://schemas.microsoft.com/office/drawing/2014/main" val="199011362"/>
                    </a:ext>
                  </a:extLst>
                </a:gridCol>
              </a:tblGrid>
              <a:tr h="3057624">
                <a:tc>
                  <a:txBody>
                    <a:bodyPr/>
                    <a:lstStyle/>
                    <a:p>
                      <a:pPr>
                        <a:lnSpc>
                          <a:spcPts val="1800"/>
                        </a:lnSpc>
                        <a:spcAft>
                          <a:spcPts val="800"/>
                        </a:spcAft>
                      </a:pPr>
                      <a:r>
                        <a:rPr lang="en-IN" sz="1300">
                          <a:effectLst/>
                        </a:rPr>
                        <a:t>Join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1200"/>
                        </a:spcAft>
                      </a:pPr>
                      <a:r>
                        <a:rPr lang="en-IN" sz="1300">
                          <a:effectLst/>
                        </a:rPr>
                        <a:t>Merges messages from different routes and combines them into a single message.</a:t>
                      </a:r>
                    </a:p>
                    <a:p>
                      <a:pPr>
                        <a:lnSpc>
                          <a:spcPts val="1800"/>
                        </a:lnSpc>
                        <a:spcBef>
                          <a:spcPts val="1200"/>
                        </a:spcBef>
                        <a:spcAft>
                          <a:spcPts val="1200"/>
                        </a:spcAft>
                      </a:pPr>
                      <a:r>
                        <a:rPr lang="en-IN" sz="1300">
                          <a:effectLst/>
                        </a:rPr>
                        <a:t>This feature is used in combination with the Gather feature. Join simply brings together the messages from different routes; it doesn't affect the content of the messages.</a:t>
                      </a:r>
                    </a:p>
                    <a:p>
                      <a:pPr>
                        <a:lnSpc>
                          <a:spcPts val="1800"/>
                        </a:lnSpc>
                        <a:spcBef>
                          <a:spcPts val="1200"/>
                        </a:spcBef>
                        <a:spcAft>
                          <a:spcPts val="800"/>
                        </a:spcAft>
                      </a:pPr>
                      <a:r>
                        <a:rPr lang="en-IN" sz="1300">
                          <a:effectLst/>
                        </a:rPr>
                        <a:t>Certain constraints apply with regard to the usage of this feature (as described in the product documentation).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1184240958"/>
                  </a:ext>
                </a:extLst>
              </a:tr>
              <a:tr h="1057096">
                <a:tc>
                  <a:txBody>
                    <a:bodyPr/>
                    <a:lstStyle/>
                    <a:p>
                      <a:pPr>
                        <a:lnSpc>
                          <a:spcPts val="1800"/>
                        </a:lnSpc>
                        <a:spcAft>
                          <a:spcPts val="800"/>
                        </a:spcAft>
                      </a:pPr>
                      <a:r>
                        <a:rPr lang="en-IN" sz="1300">
                          <a:effectLst/>
                        </a:rPr>
                        <a:t>Gather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800"/>
                        </a:spcAft>
                      </a:pPr>
                      <a:r>
                        <a:rPr lang="en-IN" sz="1300">
                          <a:effectLst/>
                        </a:rPr>
                        <a:t>Merges messages from different routes (into a single message) with the option to define certain strategies how to combine the initial messages.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2805144060"/>
                  </a:ext>
                </a:extLst>
              </a:tr>
            </a:tbl>
          </a:graphicData>
        </a:graphic>
      </p:graphicFrame>
    </p:spTree>
    <p:extLst>
      <p:ext uri="{BB962C8B-B14F-4D97-AF65-F5344CB8AC3E}">
        <p14:creationId xmlns:p14="http://schemas.microsoft.com/office/powerpoint/2010/main" val="1967794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9D36-1992-4F12-A950-0CC3FF0B1277}"/>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DEBC2E67-D40D-E4D4-6A37-3F3FDBEE9AA1}"/>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44485333-3E1B-4040-987D-C7B94FC4BC27}"/>
              </a:ext>
            </a:extLst>
          </p:cNvPr>
          <p:cNvGraphicFramePr>
            <a:graphicFrameLocks/>
          </p:cNvGraphicFramePr>
          <p:nvPr/>
        </p:nvGraphicFramePr>
        <p:xfrm>
          <a:off x="4823365" y="1332228"/>
          <a:ext cx="6227064" cy="5486345"/>
        </p:xfrm>
        <a:graphic>
          <a:graphicData uri="http://schemas.openxmlformats.org/drawingml/2006/table">
            <a:tbl>
              <a:tblPr firstRow="1" firstCol="1" bandRow="1">
                <a:tableStyleId>{5C22544A-7EE6-4342-B048-85BDC9FD1C3A}</a:tableStyleId>
              </a:tblPr>
              <a:tblGrid>
                <a:gridCol w="1850279">
                  <a:extLst>
                    <a:ext uri="{9D8B030D-6E8A-4147-A177-3AD203B41FA5}">
                      <a16:colId xmlns:a16="http://schemas.microsoft.com/office/drawing/2014/main" val="922207148"/>
                    </a:ext>
                  </a:extLst>
                </a:gridCol>
                <a:gridCol w="4376785">
                  <a:extLst>
                    <a:ext uri="{9D8B030D-6E8A-4147-A177-3AD203B41FA5}">
                      <a16:colId xmlns:a16="http://schemas.microsoft.com/office/drawing/2014/main" val="2597299368"/>
                    </a:ext>
                  </a:extLst>
                </a:gridCol>
              </a:tblGrid>
              <a:tr h="294629">
                <a:tc gridSpan="2">
                  <a:txBody>
                    <a:bodyPr/>
                    <a:lstStyle/>
                    <a:p>
                      <a:pPr>
                        <a:lnSpc>
                          <a:spcPts val="1500"/>
                        </a:lnSpc>
                        <a:spcAft>
                          <a:spcPts val="800"/>
                        </a:spcAft>
                      </a:pPr>
                      <a:r>
                        <a:rPr lang="en-IN" sz="900">
                          <a:effectLst/>
                        </a:rPr>
                        <a:t>Storing Data During Processing</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nchor="ctr"/>
                </a:tc>
                <a:tc hMerge="1">
                  <a:txBody>
                    <a:bodyPr/>
                    <a:lstStyle/>
                    <a:p>
                      <a:endParaRPr lang="en-IN"/>
                    </a:p>
                  </a:txBody>
                  <a:tcPr/>
                </a:tc>
                <a:extLst>
                  <a:ext uri="{0D108BD9-81ED-4DB2-BD59-A6C34878D82A}">
                    <a16:rowId xmlns:a16="http://schemas.microsoft.com/office/drawing/2014/main" val="1890162633"/>
                  </a:ext>
                </a:extLst>
              </a:tr>
              <a:tr h="332729">
                <a:tc>
                  <a:txBody>
                    <a:bodyPr/>
                    <a:lstStyle/>
                    <a:p>
                      <a:pPr algn="ctr">
                        <a:lnSpc>
                          <a:spcPts val="1800"/>
                        </a:lnSpc>
                        <a:spcAft>
                          <a:spcPts val="800"/>
                        </a:spcAft>
                      </a:pPr>
                      <a:r>
                        <a:rPr lang="en-IN" sz="900">
                          <a:effectLst/>
                        </a:rPr>
                        <a:t>Feature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gn="ctr">
                        <a:lnSpc>
                          <a:spcPts val="1800"/>
                        </a:lnSpc>
                        <a:spcAft>
                          <a:spcPts val="800"/>
                        </a:spcAft>
                      </a:pPr>
                      <a:r>
                        <a:rPr lang="en-IN" sz="900">
                          <a:effectLst/>
                        </a:rPr>
                        <a:t>Description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3699911937"/>
                  </a:ext>
                </a:extLst>
              </a:tr>
              <a:tr h="637529">
                <a:tc>
                  <a:txBody>
                    <a:bodyPr/>
                    <a:lstStyle/>
                    <a:p>
                      <a:pPr>
                        <a:lnSpc>
                          <a:spcPts val="1800"/>
                        </a:lnSpc>
                        <a:spcAft>
                          <a:spcPts val="800"/>
                        </a:spcAft>
                      </a:pPr>
                      <a:r>
                        <a:rPr lang="en-IN" sz="900">
                          <a:effectLst/>
                        </a:rPr>
                        <a:t>Persist Message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900">
                          <a:effectLst/>
                        </a:rPr>
                        <a:t>Stores a message payload so that you can access the stored message and analyze it at a later point in time.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763152564"/>
                  </a:ext>
                </a:extLst>
              </a:tr>
              <a:tr h="3888729">
                <a:tc>
                  <a:txBody>
                    <a:bodyPr/>
                    <a:lstStyle/>
                    <a:p>
                      <a:pPr>
                        <a:lnSpc>
                          <a:spcPts val="1800"/>
                        </a:lnSpc>
                        <a:spcAft>
                          <a:spcPts val="800"/>
                        </a:spcAft>
                      </a:pPr>
                      <a:r>
                        <a:rPr lang="en-IN" sz="900">
                          <a:effectLst/>
                        </a:rPr>
                        <a:t>Data Store Operations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1200"/>
                        </a:spcAft>
                      </a:pPr>
                      <a:r>
                        <a:rPr lang="en-IN" sz="900">
                          <a:effectLst/>
                        </a:rPr>
                        <a:t>Stores messages temporarily for later processing.</a:t>
                      </a:r>
                    </a:p>
                    <a:p>
                      <a:pPr>
                        <a:lnSpc>
                          <a:spcPts val="1800"/>
                        </a:lnSpc>
                        <a:spcBef>
                          <a:spcPts val="1200"/>
                        </a:spcBef>
                        <a:spcAft>
                          <a:spcPts val="1200"/>
                        </a:spcAft>
                      </a:pPr>
                      <a:r>
                        <a:rPr lang="en-IN" sz="900">
                          <a:effectLst/>
                        </a:rPr>
                        <a:t>The following operations are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SELECT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GET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WRITE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DELETE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526041788"/>
                  </a:ext>
                </a:extLst>
              </a:tr>
              <a:tr h="332729">
                <a:tc>
                  <a:txBody>
                    <a:bodyPr/>
                    <a:lstStyle/>
                    <a:p>
                      <a:pPr>
                        <a:lnSpc>
                          <a:spcPts val="1800"/>
                        </a:lnSpc>
                        <a:spcAft>
                          <a:spcPts val="800"/>
                        </a:spcAft>
                      </a:pPr>
                      <a:r>
                        <a:rPr lang="en-IN" sz="900">
                          <a:effectLst/>
                        </a:rPr>
                        <a:t>Write Variables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900">
                          <a:effectLst/>
                        </a:rPr>
                        <a:t>Specifies values for variables required during message processing.</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9825518"/>
                  </a:ext>
                </a:extLst>
              </a:tr>
            </a:tbl>
          </a:graphicData>
        </a:graphic>
      </p:graphicFrame>
    </p:spTree>
    <p:extLst>
      <p:ext uri="{BB962C8B-B14F-4D97-AF65-F5344CB8AC3E}">
        <p14:creationId xmlns:p14="http://schemas.microsoft.com/office/powerpoint/2010/main" val="3419069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5649-A362-4038-9F36-1451C7998B7D}"/>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69304620-8E7F-D614-EB7D-A1A7523BBAA2}"/>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315BE3E2-8870-4262-B923-67F36126BE52}"/>
              </a:ext>
            </a:extLst>
          </p:cNvPr>
          <p:cNvGraphicFramePr>
            <a:graphicFrameLocks/>
          </p:cNvGraphicFramePr>
          <p:nvPr/>
        </p:nvGraphicFramePr>
        <p:xfrm>
          <a:off x="522516" y="491779"/>
          <a:ext cx="10501512" cy="8631471"/>
        </p:xfrm>
        <a:graphic>
          <a:graphicData uri="http://schemas.openxmlformats.org/drawingml/2006/table">
            <a:tbl>
              <a:tblPr firstRow="1" firstCol="1" bandRow="1">
                <a:tableStyleId>{5C22544A-7EE6-4342-B048-85BDC9FD1C3A}</a:tableStyleId>
              </a:tblPr>
              <a:tblGrid>
                <a:gridCol w="10501512">
                  <a:extLst>
                    <a:ext uri="{9D8B030D-6E8A-4147-A177-3AD203B41FA5}">
                      <a16:colId xmlns:a16="http://schemas.microsoft.com/office/drawing/2014/main" val="4128353721"/>
                    </a:ext>
                  </a:extLst>
                </a:gridCol>
              </a:tblGrid>
              <a:tr h="281493">
                <a:tc>
                  <a:txBody>
                    <a:bodyPr/>
                    <a:lstStyle/>
                    <a:p>
                      <a:pPr>
                        <a:lnSpc>
                          <a:spcPts val="1500"/>
                        </a:lnSpc>
                        <a:spcAft>
                          <a:spcPts val="800"/>
                        </a:spcAft>
                      </a:pPr>
                      <a:r>
                        <a:rPr lang="en-IN" sz="1100">
                          <a:effectLst/>
                        </a:rPr>
                        <a:t>Protecting Messages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nchor="ctr"/>
                </a:tc>
                <a:extLst>
                  <a:ext uri="{0D108BD9-81ED-4DB2-BD59-A6C34878D82A}">
                    <a16:rowId xmlns:a16="http://schemas.microsoft.com/office/drawing/2014/main" val="1938017455"/>
                  </a:ext>
                </a:extLst>
              </a:tr>
              <a:tr h="323493">
                <a:tc>
                  <a:txBody>
                    <a:bodyPr/>
                    <a:lstStyle/>
                    <a:p>
                      <a:pPr algn="ctr">
                        <a:lnSpc>
                          <a:spcPts val="1800"/>
                        </a:lnSpc>
                        <a:spcAft>
                          <a:spcPts val="800"/>
                        </a:spcAft>
                      </a:pPr>
                      <a:r>
                        <a:rPr lang="en-IN" sz="11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278276397"/>
                  </a:ext>
                </a:extLst>
              </a:tr>
              <a:tr h="2675495">
                <a:tc>
                  <a:txBody>
                    <a:bodyPr/>
                    <a:lstStyle/>
                    <a:p>
                      <a:pPr>
                        <a:lnSpc>
                          <a:spcPts val="1800"/>
                        </a:lnSpc>
                        <a:spcAft>
                          <a:spcPts val="1200"/>
                        </a:spcAft>
                      </a:pPr>
                      <a:r>
                        <a:rPr lang="en-IN" sz="1100" dirty="0">
                          <a:effectLst/>
                        </a:rPr>
                        <a:t>Encrypts the content of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649919003"/>
                  </a:ext>
                </a:extLst>
              </a:tr>
              <a:tr h="2675495">
                <a:tc>
                  <a:txBody>
                    <a:bodyPr/>
                    <a:lstStyle/>
                    <a:p>
                      <a:pPr>
                        <a:lnSpc>
                          <a:spcPts val="1800"/>
                        </a:lnSpc>
                        <a:spcAft>
                          <a:spcPts val="1200"/>
                        </a:spcAft>
                      </a:pPr>
                      <a:r>
                        <a:rPr lang="en-IN" sz="1100" dirty="0">
                          <a:effectLst/>
                        </a:rPr>
                        <a:t>Decrypts the content of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089795144"/>
                  </a:ext>
                </a:extLst>
              </a:tr>
              <a:tr h="2675495">
                <a:tc>
                  <a:txBody>
                    <a:bodyPr/>
                    <a:lstStyle/>
                    <a:p>
                      <a:pPr>
                        <a:lnSpc>
                          <a:spcPts val="1800"/>
                        </a:lnSpc>
                        <a:spcAft>
                          <a:spcPts val="1200"/>
                        </a:spcAft>
                      </a:pPr>
                      <a:r>
                        <a:rPr lang="en-IN" sz="1100" dirty="0">
                          <a:effectLst/>
                        </a:rPr>
                        <a:t>Signs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Digital Signature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758753799"/>
                  </a:ext>
                </a:extLst>
              </a:tr>
            </a:tbl>
          </a:graphicData>
        </a:graphic>
      </p:graphicFrame>
    </p:spTree>
    <p:extLst>
      <p:ext uri="{BB962C8B-B14F-4D97-AF65-F5344CB8AC3E}">
        <p14:creationId xmlns:p14="http://schemas.microsoft.com/office/powerpoint/2010/main" val="3591404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1EE5800-0505-42CB-8BBF-D27924CA0F7A}"/>
              </a:ext>
            </a:extLst>
          </p:cNvPr>
          <p:cNvSpPr>
            <a:spLocks noGrp="1"/>
          </p:cNvSpPr>
          <p:nvPr>
            <p:ph type="title"/>
          </p:nvPr>
        </p:nvSpPr>
        <p:spPr>
          <a:xfrm>
            <a:off x="838200" y="365125"/>
            <a:ext cx="9842237" cy="1325563"/>
          </a:xfrm>
        </p:spPr>
        <p:txBody>
          <a:bodyPr>
            <a:normAutofit/>
          </a:bodyPr>
          <a:lstStyle/>
          <a:p>
            <a:r>
              <a:rPr lang="en-IN" sz="5600"/>
              <a:t>Global Account</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AD56D89A-BF10-A6DE-C107-5B710877DEEE}"/>
              </a:ext>
            </a:extLst>
          </p:cNvPr>
          <p:cNvGraphicFramePr>
            <a:graphicFrameLocks noGrp="1"/>
          </p:cNvGraphicFramePr>
          <p:nvPr>
            <p:ph idx="1"/>
            <p:extLst>
              <p:ext uri="{D42A27DB-BD31-4B8C-83A1-F6EECF244321}">
                <p14:modId xmlns:p14="http://schemas.microsoft.com/office/powerpoint/2010/main" val="38255230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8930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6C08BC5-B8C9-4EF9-94BC-F5671B0DF32B}"/>
              </a:ext>
            </a:extLst>
          </p:cNvPr>
          <p:cNvGraphicFramePr>
            <a:graphicFrameLocks noGrp="1"/>
          </p:cNvGraphicFramePr>
          <p:nvPr>
            <p:ph idx="1"/>
          </p:nvPr>
        </p:nvGraphicFramePr>
        <p:xfrm>
          <a:off x="1709824" y="1124712"/>
          <a:ext cx="8772352" cy="4608576"/>
        </p:xfrm>
        <a:graphic>
          <a:graphicData uri="http://schemas.openxmlformats.org/drawingml/2006/table">
            <a:tbl>
              <a:tblPr firstRow="1" firstCol="1" bandRow="1">
                <a:tableStyleId>{5C22544A-7EE6-4342-B048-85BDC9FD1C3A}</a:tableStyleId>
              </a:tblPr>
              <a:tblGrid>
                <a:gridCol w="2661077">
                  <a:extLst>
                    <a:ext uri="{9D8B030D-6E8A-4147-A177-3AD203B41FA5}">
                      <a16:colId xmlns:a16="http://schemas.microsoft.com/office/drawing/2014/main" val="3553590065"/>
                    </a:ext>
                  </a:extLst>
                </a:gridCol>
                <a:gridCol w="6111275">
                  <a:extLst>
                    <a:ext uri="{9D8B030D-6E8A-4147-A177-3AD203B41FA5}">
                      <a16:colId xmlns:a16="http://schemas.microsoft.com/office/drawing/2014/main" val="3267086777"/>
                    </a:ext>
                  </a:extLst>
                </a:gridCol>
              </a:tblGrid>
              <a:tr h="4608576">
                <a:tc>
                  <a:txBody>
                    <a:bodyPr/>
                    <a:lstStyle/>
                    <a:p>
                      <a:pPr>
                        <a:lnSpc>
                          <a:spcPts val="1800"/>
                        </a:lnSpc>
                        <a:spcAft>
                          <a:spcPts val="800"/>
                        </a:spcAft>
                      </a:pPr>
                      <a:r>
                        <a:rPr lang="en-IN" sz="2400">
                          <a:effectLst/>
                        </a:rPr>
                        <a:t>Verifier</a:t>
                      </a:r>
                      <a:endParaRPr lang="en-IN" sz="230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tc>
                  <a:txBody>
                    <a:bodyPr/>
                    <a:lstStyle/>
                    <a:p>
                      <a:pPr>
                        <a:lnSpc>
                          <a:spcPts val="1800"/>
                        </a:lnSpc>
                        <a:spcAft>
                          <a:spcPts val="1200"/>
                        </a:spcAft>
                      </a:pPr>
                      <a:r>
                        <a:rPr lang="en-IN" sz="2400">
                          <a:effectLst/>
                        </a:rPr>
                        <a:t>Verifies a message.</a:t>
                      </a:r>
                      <a:endParaRPr lang="en-IN" sz="2300">
                        <a:effectLst/>
                      </a:endParaRPr>
                    </a:p>
                    <a:p>
                      <a:pPr>
                        <a:lnSpc>
                          <a:spcPts val="1800"/>
                        </a:lnSpc>
                        <a:spcBef>
                          <a:spcPts val="1200"/>
                        </a:spcBef>
                        <a:spcAft>
                          <a:spcPts val="1200"/>
                        </a:spcAft>
                      </a:pPr>
                      <a:r>
                        <a:rPr lang="en-IN" sz="2400">
                          <a:effectLst/>
                        </a:rPr>
                        <a:t>Supported standards:</a:t>
                      </a:r>
                      <a:endParaRPr lang="en-IN" sz="230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a:effectLst/>
                        </a:rPr>
                        <a:t>PKCS#7/CMS Enveloped Data and Signed Data</a:t>
                      </a:r>
                      <a:endParaRPr lang="en-IN" sz="230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a:effectLst/>
                        </a:rPr>
                        <a:t>XML Digital Signature</a:t>
                      </a:r>
                      <a:endParaRPr lang="en-IN" sz="230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extLst>
                  <a:ext uri="{0D108BD9-81ED-4DB2-BD59-A6C34878D82A}">
                    <a16:rowId xmlns:a16="http://schemas.microsoft.com/office/drawing/2014/main" val="2639703176"/>
                  </a:ext>
                </a:extLst>
              </a:tr>
            </a:tbl>
          </a:graphicData>
        </a:graphic>
      </p:graphicFrame>
    </p:spTree>
    <p:extLst>
      <p:ext uri="{BB962C8B-B14F-4D97-AF65-F5344CB8AC3E}">
        <p14:creationId xmlns:p14="http://schemas.microsoft.com/office/powerpoint/2010/main" val="1208763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9FED-06C7-4E65-AC18-07117C7E0444}"/>
              </a:ext>
            </a:extLst>
          </p:cNvPr>
          <p:cNvSpPr>
            <a:spLocks noGrp="1"/>
          </p:cNvSpPr>
          <p:nvPr>
            <p:ph type="title"/>
          </p:nvPr>
        </p:nvSpPr>
        <p:spPr/>
        <p:txBody>
          <a:bodyPr/>
          <a:lstStyle/>
          <a:p>
            <a:r>
              <a:rPr lang="en-IN" dirty="0"/>
              <a:t>Monitor</a:t>
            </a:r>
          </a:p>
        </p:txBody>
      </p:sp>
      <p:sp>
        <p:nvSpPr>
          <p:cNvPr id="3" name="Content Placeholder 2">
            <a:extLst>
              <a:ext uri="{FF2B5EF4-FFF2-40B4-BE49-F238E27FC236}">
                <a16:creationId xmlns:a16="http://schemas.microsoft.com/office/drawing/2014/main" id="{58871B7E-A05A-4105-804D-4584AFE738AE}"/>
              </a:ext>
            </a:extLst>
          </p:cNvPr>
          <p:cNvSpPr>
            <a:spLocks noGrp="1"/>
          </p:cNvSpPr>
          <p:nvPr>
            <p:ph idx="1"/>
          </p:nvPr>
        </p:nvSpPr>
        <p:spPr/>
        <p:txBody>
          <a:bodyPr/>
          <a:lstStyle/>
          <a:p>
            <a:r>
              <a:rPr lang="en-IN" dirty="0"/>
              <a:t>Message processing</a:t>
            </a:r>
          </a:p>
          <a:p>
            <a:r>
              <a:rPr lang="en-IN" dirty="0"/>
              <a:t>Manage integration content</a:t>
            </a:r>
          </a:p>
          <a:p>
            <a:r>
              <a:rPr lang="en-IN" dirty="0"/>
              <a:t>Manage security </a:t>
            </a:r>
          </a:p>
          <a:p>
            <a:r>
              <a:rPr lang="en-IN" dirty="0"/>
              <a:t>Manage store</a:t>
            </a:r>
          </a:p>
          <a:p>
            <a:endParaRPr lang="en-IN" dirty="0"/>
          </a:p>
          <a:p>
            <a:endParaRPr lang="en-IN" dirty="0"/>
          </a:p>
        </p:txBody>
      </p:sp>
    </p:spTree>
    <p:extLst>
      <p:ext uri="{BB962C8B-B14F-4D97-AF65-F5344CB8AC3E}">
        <p14:creationId xmlns:p14="http://schemas.microsoft.com/office/powerpoint/2010/main" val="10672710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ED16-9FBB-4D8D-A8B6-5E4029471775}"/>
              </a:ext>
            </a:extLst>
          </p:cNvPr>
          <p:cNvSpPr>
            <a:spLocks noGrp="1"/>
          </p:cNvSpPr>
          <p:nvPr>
            <p:ph type="title"/>
          </p:nvPr>
        </p:nvSpPr>
        <p:spPr/>
        <p:txBody>
          <a:bodyPr>
            <a:normAutofit/>
          </a:bodyPr>
          <a:lstStyle/>
          <a:p>
            <a:r>
              <a:rPr lang="en-IN" dirty="0"/>
              <a:t>Message processing</a:t>
            </a:r>
            <a:br>
              <a:rPr lang="en-IN" dirty="0"/>
            </a:br>
            <a:endParaRPr lang="en-IN" dirty="0"/>
          </a:p>
        </p:txBody>
      </p:sp>
      <p:sp>
        <p:nvSpPr>
          <p:cNvPr id="3" name="Content Placeholder 2">
            <a:extLst>
              <a:ext uri="{FF2B5EF4-FFF2-40B4-BE49-F238E27FC236}">
                <a16:creationId xmlns:a16="http://schemas.microsoft.com/office/drawing/2014/main" id="{E1B9F33A-294F-45D0-BAA4-8FC50861E290}"/>
              </a:ext>
            </a:extLst>
          </p:cNvPr>
          <p:cNvSpPr>
            <a:spLocks noGrp="1"/>
          </p:cNvSpPr>
          <p:nvPr>
            <p:ph idx="1"/>
          </p:nvPr>
        </p:nvSpPr>
        <p:spPr/>
        <p:txBody>
          <a:bodyPr/>
          <a:lstStyle/>
          <a:p>
            <a:pPr algn="l"/>
            <a:r>
              <a:rPr lang="en-US" b="0" i="0" dirty="0">
                <a:solidFill>
                  <a:srgbClr val="333333"/>
                </a:solidFill>
                <a:effectLst/>
                <a:latin typeface="72"/>
              </a:rPr>
              <a:t>The message monitor provides an overview of the messages processed on a tenant and allows you to display the details for individual messages.</a:t>
            </a:r>
          </a:p>
          <a:p>
            <a:pPr algn="l"/>
            <a:r>
              <a:rPr lang="en-US" b="0" i="0" dirty="0">
                <a:solidFill>
                  <a:srgbClr val="333333"/>
                </a:solidFill>
                <a:effectLst/>
                <a:latin typeface="72"/>
              </a:rPr>
              <a:t>You open the message monitor by clicking a tile in the </a:t>
            </a:r>
            <a:r>
              <a:rPr lang="en-US" b="1" i="0" dirty="0">
                <a:solidFill>
                  <a:srgbClr val="333333"/>
                </a:solidFill>
                <a:effectLst/>
                <a:latin typeface="72"/>
              </a:rPr>
              <a:t>Monitor Message Processing</a:t>
            </a:r>
            <a:r>
              <a:rPr lang="en-US" b="0" i="0" dirty="0">
                <a:solidFill>
                  <a:srgbClr val="333333"/>
                </a:solidFill>
                <a:effectLst/>
                <a:latin typeface="72"/>
              </a:rPr>
              <a:t> area.</a:t>
            </a:r>
          </a:p>
          <a:p>
            <a:pPr algn="l"/>
            <a:r>
              <a:rPr lang="en-US" b="0" i="0" dirty="0">
                <a:solidFill>
                  <a:srgbClr val="333333"/>
                </a:solidFill>
                <a:effectLst/>
                <a:latin typeface="72"/>
              </a:rPr>
              <a:t>Messages are displayed according to the filter settings of the tile.</a:t>
            </a:r>
          </a:p>
          <a:p>
            <a:endParaRPr lang="en-IN" dirty="0"/>
          </a:p>
        </p:txBody>
      </p:sp>
    </p:spTree>
    <p:extLst>
      <p:ext uri="{BB962C8B-B14F-4D97-AF65-F5344CB8AC3E}">
        <p14:creationId xmlns:p14="http://schemas.microsoft.com/office/powerpoint/2010/main" val="3188644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61EC-02CA-47CB-8F3D-89FE0A0BB64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765D16C-8915-4ADF-839E-B62548440A9C}"/>
              </a:ext>
            </a:extLst>
          </p:cNvPr>
          <p:cNvSpPr>
            <a:spLocks noGrp="1"/>
          </p:cNvSpPr>
          <p:nvPr>
            <p:ph idx="1"/>
          </p:nvPr>
        </p:nvSpPr>
        <p:spPr/>
        <p:txBody>
          <a:bodyPr/>
          <a:lstStyle/>
          <a:p>
            <a:r>
              <a:rPr lang="en-IN" b="1" i="0" dirty="0">
                <a:solidFill>
                  <a:srgbClr val="333333"/>
                </a:solidFill>
                <a:effectLst/>
                <a:latin typeface="72"/>
              </a:rPr>
              <a:t>Filter Settings</a:t>
            </a:r>
          </a:p>
          <a:p>
            <a:pPr algn="l"/>
            <a:r>
              <a:rPr lang="en-US" b="0" i="0" dirty="0">
                <a:solidFill>
                  <a:srgbClr val="333333"/>
                </a:solidFill>
                <a:effectLst/>
                <a:latin typeface="72"/>
              </a:rPr>
              <a:t>You can control which messages are displayed by changing the filter.</a:t>
            </a:r>
          </a:p>
          <a:p>
            <a:pPr algn="l"/>
            <a:r>
              <a:rPr lang="en-US" b="0" i="0" dirty="0">
                <a:solidFill>
                  <a:srgbClr val="333333"/>
                </a:solidFill>
                <a:effectLst/>
                <a:latin typeface="72"/>
              </a:rPr>
              <a:t>You can filter messages by </a:t>
            </a:r>
            <a:r>
              <a:rPr lang="en-US" b="1" i="0" dirty="0">
                <a:solidFill>
                  <a:srgbClr val="333333"/>
                </a:solidFill>
                <a:effectLst/>
                <a:latin typeface="72"/>
              </a:rPr>
              <a:t>Time</a:t>
            </a:r>
            <a:r>
              <a:rPr lang="en-US" b="0" i="0" dirty="0">
                <a:solidFill>
                  <a:srgbClr val="333333"/>
                </a:solidFill>
                <a:effectLst/>
                <a:latin typeface="72"/>
              </a:rPr>
              <a:t>, </a:t>
            </a:r>
            <a:r>
              <a:rPr lang="en-US" b="1" i="0" dirty="0">
                <a:solidFill>
                  <a:srgbClr val="333333"/>
                </a:solidFill>
                <a:effectLst/>
                <a:latin typeface="72"/>
              </a:rPr>
              <a:t>Status</a:t>
            </a:r>
            <a:r>
              <a:rPr lang="en-US" b="0" i="0" dirty="0">
                <a:solidFill>
                  <a:srgbClr val="333333"/>
                </a:solidFill>
                <a:effectLst/>
                <a:latin typeface="72"/>
              </a:rPr>
              <a:t>, and </a:t>
            </a:r>
            <a:r>
              <a:rPr lang="en-US" b="1" i="0" dirty="0">
                <a:solidFill>
                  <a:srgbClr val="333333"/>
                </a:solidFill>
                <a:effectLst/>
                <a:latin typeface="72"/>
              </a:rPr>
              <a:t>Artifact</a:t>
            </a:r>
            <a:r>
              <a:rPr lang="en-US" b="0" i="0" dirty="0">
                <a:solidFill>
                  <a:srgbClr val="333333"/>
                </a:solidFill>
                <a:effectLst/>
                <a:latin typeface="72"/>
              </a:rPr>
              <a:t>.</a:t>
            </a:r>
          </a:p>
          <a:p>
            <a:endParaRPr lang="en-IN" dirty="0"/>
          </a:p>
        </p:txBody>
      </p:sp>
    </p:spTree>
    <p:extLst>
      <p:ext uri="{BB962C8B-B14F-4D97-AF65-F5344CB8AC3E}">
        <p14:creationId xmlns:p14="http://schemas.microsoft.com/office/powerpoint/2010/main" val="2605704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F2019A5A-3D50-45FF-8703-39063E1C63B2}"/>
              </a:ext>
            </a:extLst>
          </p:cNvPr>
          <p:cNvSpPr>
            <a:spLocks noGrp="1" noChangeArrowheads="1"/>
          </p:cNvSpPr>
          <p:nvPr>
            <p:ph type="title"/>
          </p:nvPr>
        </p:nvSpPr>
        <p:spPr bwMode="auto">
          <a:xfrm>
            <a:off x="838200" y="811213"/>
            <a:ext cx="3335339" cy="54038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eaLnBrk="0" fontAlgn="base" hangingPunct="0">
              <a:spcAft>
                <a:spcPct val="0"/>
              </a:spcAft>
            </a:pPr>
            <a:br>
              <a:rPr kumimoji="0" lang="en-US" altLang="en-US" b="0" i="0" u="none" strike="noStrike" cap="none" normalizeH="0" baseline="0">
                <a:ln>
                  <a:noFill/>
                </a:ln>
                <a:solidFill>
                  <a:srgbClr val="FFFFFF"/>
                </a:solidFill>
                <a:effectLst/>
                <a:latin typeface="Arial" panose="020B0604020202020204" pitchFamily="34" charset="0"/>
              </a:rPr>
            </a:br>
            <a:endParaRPr kumimoji="0" lang="en-US" altLang="en-US" b="0" i="0" u="none" strike="noStrike" cap="none" normalizeH="0" baseline="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1B9BF121-68C4-4E37-AB96-652050494BE4}"/>
              </a:ext>
            </a:extLst>
          </p:cNvPr>
          <p:cNvGraphicFramePr>
            <a:graphicFrameLocks noGrp="1"/>
          </p:cNvGraphicFramePr>
          <p:nvPr>
            <p:ph idx="1"/>
          </p:nvPr>
        </p:nvGraphicFramePr>
        <p:xfrm>
          <a:off x="6061440" y="642939"/>
          <a:ext cx="4885602" cy="5572127"/>
        </p:xfrm>
        <a:graphic>
          <a:graphicData uri="http://schemas.openxmlformats.org/drawingml/2006/table">
            <a:tbl>
              <a:tblPr firstRow="1" bandRow="1">
                <a:solidFill>
                  <a:schemeClr val="bg1"/>
                </a:solidFill>
              </a:tblPr>
              <a:tblGrid>
                <a:gridCol w="759823">
                  <a:extLst>
                    <a:ext uri="{9D8B030D-6E8A-4147-A177-3AD203B41FA5}">
                      <a16:colId xmlns:a16="http://schemas.microsoft.com/office/drawing/2014/main" val="2951349357"/>
                    </a:ext>
                  </a:extLst>
                </a:gridCol>
                <a:gridCol w="4125779">
                  <a:extLst>
                    <a:ext uri="{9D8B030D-6E8A-4147-A177-3AD203B41FA5}">
                      <a16:colId xmlns:a16="http://schemas.microsoft.com/office/drawing/2014/main" val="2563346050"/>
                    </a:ext>
                  </a:extLst>
                </a:gridCol>
              </a:tblGrid>
              <a:tr h="248353">
                <a:tc gridSpan="2">
                  <a:txBody>
                    <a:bodyPr/>
                    <a:lstStyle/>
                    <a:p>
                      <a:r>
                        <a:rPr lang="en-IN" sz="800" b="0" cap="none" spc="0">
                          <a:solidFill>
                            <a:schemeClr val="bg1"/>
                          </a:solidFill>
                        </a:rPr>
                        <a:t>Filter Attributes</a:t>
                      </a:r>
                    </a:p>
                  </a:txBody>
                  <a:tcPr marL="58775" marR="17635" marT="45211" marB="4521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3760964254"/>
                  </a:ext>
                </a:extLst>
              </a:tr>
              <a:tr h="248353">
                <a:tc>
                  <a:txBody>
                    <a:bodyPr/>
                    <a:lstStyle/>
                    <a:p>
                      <a:pPr fontAlgn="t"/>
                      <a:r>
                        <a:rPr lang="en-IN" sz="800" cap="none" spc="0">
                          <a:solidFill>
                            <a:schemeClr val="tx1"/>
                          </a:solidFill>
                          <a:effectLst/>
                        </a:rPr>
                        <a:t>Attribute</a:t>
                      </a:r>
                    </a:p>
                  </a:txBody>
                  <a:tcPr marL="58775" marR="17635" marT="45211" marB="45211">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fontAlgn="t"/>
                      <a:r>
                        <a:rPr lang="en-IN" sz="800" cap="none" spc="0">
                          <a:solidFill>
                            <a:schemeClr val="tx1"/>
                          </a:solidFill>
                          <a:effectLst/>
                        </a:rPr>
                        <a:t>Description</a:t>
                      </a:r>
                    </a:p>
                  </a:txBody>
                  <a:tcPr marL="58775" marR="17635" marT="45211" marB="45211">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3491329885"/>
                  </a:ext>
                </a:extLst>
              </a:tr>
              <a:tr h="1776716">
                <a:tc>
                  <a:txBody>
                    <a:bodyPr/>
                    <a:lstStyle/>
                    <a:p>
                      <a:pPr fontAlgn="t"/>
                      <a:r>
                        <a:rPr lang="en-IN" sz="800" b="1" cap="none" spc="0">
                          <a:solidFill>
                            <a:schemeClr val="tx1"/>
                          </a:solidFill>
                          <a:effectLst/>
                        </a:rPr>
                        <a:t>Time</a:t>
                      </a:r>
                      <a:endParaRPr lang="en-IN" sz="800" cap="none" spc="0">
                        <a:solidFill>
                          <a:schemeClr val="tx1"/>
                        </a:solidFill>
                        <a:effectLst/>
                      </a:endParaRPr>
                    </a:p>
                  </a:txBody>
                  <a:tcPr marL="58775" marR="17635" marT="45211" marB="4521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fontAlgn="t"/>
                      <a:r>
                        <a:rPr lang="en-US" sz="800" cap="none" spc="0">
                          <a:solidFill>
                            <a:schemeClr val="tx1"/>
                          </a:solidFill>
                          <a:effectLst/>
                        </a:rPr>
                        <a:t>Allows you to select from the following predefined time intervals:</a:t>
                      </a:r>
                    </a:p>
                    <a:p>
                      <a:pPr fontAlgn="t">
                        <a:buFont typeface="Arial" panose="020B0604020202020204" pitchFamily="34" charset="0"/>
                        <a:buChar char="•"/>
                      </a:pPr>
                      <a:r>
                        <a:rPr lang="en-US" sz="800" b="1" cap="none" spc="0">
                          <a:solidFill>
                            <a:schemeClr val="tx1"/>
                          </a:solidFill>
                          <a:effectLst/>
                        </a:rPr>
                        <a:t>All</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Minute</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Hour</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24 Hours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Week</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Month</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Custom</a:t>
                      </a:r>
                      <a:endParaRPr lang="en-US" sz="800" cap="none" spc="0">
                        <a:solidFill>
                          <a:schemeClr val="tx1"/>
                        </a:solidFill>
                        <a:effectLst/>
                      </a:endParaRPr>
                    </a:p>
                    <a:p>
                      <a:pPr fontAlgn="t"/>
                      <a:r>
                        <a:rPr lang="en-US" sz="800" cap="none" spc="0">
                          <a:solidFill>
                            <a:schemeClr val="tx1"/>
                          </a:solidFill>
                          <a:effectLst/>
                        </a:rPr>
                        <a:t>You can select the start and end time of the interval.</a:t>
                      </a:r>
                    </a:p>
                    <a:p>
                      <a:pPr fontAlgn="t"/>
                      <a:r>
                        <a:rPr lang="en-US" sz="800" cap="none" spc="0">
                          <a:solidFill>
                            <a:schemeClr val="tx1"/>
                          </a:solidFill>
                          <a:effectLst/>
                        </a:rPr>
                        <a:t>The specified time interval is displayed above the message list. When you browse different pages of the message monitor, the time interval stays the same. You can only modify the time interval by changing the filter settings or by refreshing the message monitor (applies to all-time intervals except for </a:t>
                      </a:r>
                      <a:r>
                        <a:rPr lang="en-US" sz="800" b="1" cap="none" spc="0">
                          <a:solidFill>
                            <a:schemeClr val="tx1"/>
                          </a:solidFill>
                          <a:effectLst/>
                        </a:rPr>
                        <a:t>Custom</a:t>
                      </a:r>
                      <a:r>
                        <a:rPr lang="en-US" sz="800" cap="none" spc="0">
                          <a:solidFill>
                            <a:schemeClr val="tx1"/>
                          </a:solidFill>
                          <a:effectLst/>
                        </a:rPr>
                        <a:t>).</a:t>
                      </a:r>
                    </a:p>
                  </a:txBody>
                  <a:tcPr marL="58775" marR="17635" marT="45211" marB="45211">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28705507"/>
                  </a:ext>
                </a:extLst>
              </a:tr>
              <a:tr h="1521989">
                <a:tc>
                  <a:txBody>
                    <a:bodyPr/>
                    <a:lstStyle/>
                    <a:p>
                      <a:pPr fontAlgn="t"/>
                      <a:r>
                        <a:rPr lang="en-IN" sz="800" b="1" cap="none" spc="0">
                          <a:solidFill>
                            <a:schemeClr val="tx1"/>
                          </a:solidFill>
                          <a:effectLst/>
                        </a:rPr>
                        <a:t>Status</a:t>
                      </a:r>
                      <a:endParaRPr lang="en-IN" sz="800" cap="none" spc="0">
                        <a:solidFill>
                          <a:schemeClr val="tx1"/>
                        </a:solidFill>
                        <a:effectLst/>
                      </a:endParaRPr>
                    </a:p>
                  </a:txBody>
                  <a:tcPr marL="58775" marR="17635" marT="45211" marB="4521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fontAlgn="t"/>
                      <a:r>
                        <a:rPr lang="en-US" sz="800" cap="none" spc="0">
                          <a:solidFill>
                            <a:schemeClr val="tx1"/>
                          </a:solidFill>
                          <a:effectLst/>
                        </a:rPr>
                        <a:t>Allows you to filter messages according to their status.</a:t>
                      </a:r>
                    </a:p>
                    <a:p>
                      <a:pPr fontAlgn="t"/>
                      <a:r>
                        <a:rPr lang="en-US" sz="800" cap="none" spc="0">
                          <a:solidFill>
                            <a:schemeClr val="tx1"/>
                          </a:solidFill>
                          <a:effectLst/>
                        </a:rPr>
                        <a:t>In the dropdown list you can select one of the following values as the status:</a:t>
                      </a:r>
                    </a:p>
                    <a:p>
                      <a:pPr fontAlgn="t">
                        <a:buFont typeface="Arial" panose="020B0604020202020204" pitchFamily="34" charset="0"/>
                        <a:buChar char="•"/>
                      </a:pPr>
                      <a:r>
                        <a:rPr lang="en-US" sz="800" b="1" cap="none" spc="0">
                          <a:solidFill>
                            <a:schemeClr val="tx1"/>
                          </a:solidFill>
                          <a:effectLst/>
                        </a:rPr>
                        <a:t>All</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Failed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Retry</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Completed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Processing</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Escalated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Cancelled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Discarded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Abandonded</a:t>
                      </a:r>
                      <a:endParaRPr lang="en-US" sz="800" cap="none" spc="0">
                        <a:solidFill>
                          <a:schemeClr val="tx1"/>
                        </a:solidFill>
                        <a:effectLst/>
                      </a:endParaRPr>
                    </a:p>
                  </a:txBody>
                  <a:tcPr marL="58775" marR="17635" marT="45211" marB="4521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76000025"/>
                  </a:ext>
                </a:extLst>
              </a:tr>
              <a:tr h="1776716">
                <a:tc>
                  <a:txBody>
                    <a:bodyPr/>
                    <a:lstStyle/>
                    <a:p>
                      <a:pPr fontAlgn="t"/>
                      <a:r>
                        <a:rPr lang="en-IN" sz="800" b="1" cap="none" spc="0">
                          <a:solidFill>
                            <a:schemeClr val="tx1"/>
                          </a:solidFill>
                          <a:effectLst/>
                        </a:rPr>
                        <a:t>Artifact</a:t>
                      </a:r>
                      <a:endParaRPr lang="en-IN" sz="800" cap="none" spc="0">
                        <a:solidFill>
                          <a:schemeClr val="tx1"/>
                        </a:solidFill>
                        <a:effectLst/>
                      </a:endParaRPr>
                    </a:p>
                  </a:txBody>
                  <a:tcPr marL="58775" marR="17635" marT="45211" marB="4521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fontAlgn="t"/>
                      <a:r>
                        <a:rPr lang="en-US" sz="800" cap="none" spc="0">
                          <a:solidFill>
                            <a:schemeClr val="tx1"/>
                          </a:solidFill>
                          <a:effectLst/>
                        </a:rPr>
                        <a:t>Allows you to display messages associated with specific artifacts.</a:t>
                      </a:r>
                    </a:p>
                    <a:p>
                      <a:pPr fontAlgn="t"/>
                      <a:r>
                        <a:rPr lang="en-US" sz="800" cap="none" spc="0">
                          <a:solidFill>
                            <a:schemeClr val="tx1"/>
                          </a:solidFill>
                          <a:effectLst/>
                        </a:rPr>
                        <a:t>The value help list contains all artifacts and packages for which Message Processing Logs might exist.</a:t>
                      </a:r>
                    </a:p>
                    <a:p>
                      <a:pPr fontAlgn="t"/>
                      <a:r>
                        <a:rPr lang="en-US" sz="800" cap="none" spc="0">
                          <a:solidFill>
                            <a:schemeClr val="tx1"/>
                          </a:solidFill>
                          <a:effectLst/>
                        </a:rPr>
                        <a:t>When you position the cursor on an artifact in the value help list, name and type are displayed and the tooltip shows additional information.</a:t>
                      </a:r>
                    </a:p>
                    <a:p>
                      <a:pPr fontAlgn="t"/>
                      <a:r>
                        <a:rPr lang="en-US" sz="800" cap="none" spc="0">
                          <a:solidFill>
                            <a:schemeClr val="tx1"/>
                          </a:solidFill>
                          <a:effectLst/>
                        </a:rPr>
                        <a:t>When you select one of the following entries in the value help list, you can also filter for all artifacts with a dedicated type:</a:t>
                      </a:r>
                    </a:p>
                    <a:p>
                      <a:pPr fontAlgn="t">
                        <a:buFont typeface="Arial" panose="020B0604020202020204" pitchFamily="34" charset="0"/>
                        <a:buChar char="•"/>
                      </a:pPr>
                      <a:r>
                        <a:rPr lang="en-US" sz="800" b="1" cap="none" spc="0">
                          <a:solidFill>
                            <a:schemeClr val="tx1"/>
                          </a:solidFill>
                          <a:effectLst/>
                        </a:rPr>
                        <a:t>All Integration Flows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All OData APIs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All SOAP APIs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All REST APIs</a:t>
                      </a:r>
                      <a:endParaRPr lang="en-US" sz="800" cap="none" spc="0">
                        <a:solidFill>
                          <a:schemeClr val="tx1"/>
                        </a:solidFill>
                        <a:effectLst/>
                      </a:endParaRPr>
                    </a:p>
                    <a:p>
                      <a:pPr fontAlgn="t"/>
                      <a:r>
                        <a:rPr lang="en-US" sz="800" cap="none" spc="0">
                          <a:solidFill>
                            <a:schemeClr val="tx1"/>
                          </a:solidFill>
                          <a:effectLst/>
                        </a:rPr>
                        <a:t>You can filter for artifacts with a specific sequence of characters in their name or ID. The search is case insensitive.</a:t>
                      </a:r>
                    </a:p>
                  </a:txBody>
                  <a:tcPr marL="58775" marR="17635" marT="45211" marB="45211">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96547356"/>
                  </a:ext>
                </a:extLst>
              </a:tr>
            </a:tbl>
          </a:graphicData>
        </a:graphic>
      </p:graphicFrame>
      <p:sp>
        <p:nvSpPr>
          <p:cNvPr id="7" name="TextBox 6">
            <a:extLst>
              <a:ext uri="{FF2B5EF4-FFF2-40B4-BE49-F238E27FC236}">
                <a16:creationId xmlns:a16="http://schemas.microsoft.com/office/drawing/2014/main" id="{25761544-28CF-4F27-96F7-66130AE2B969}"/>
              </a:ext>
            </a:extLst>
          </p:cNvPr>
          <p:cNvSpPr txBox="1"/>
          <p:nvPr/>
        </p:nvSpPr>
        <p:spPr>
          <a:xfrm>
            <a:off x="838201" y="2844226"/>
            <a:ext cx="2799677" cy="584775"/>
          </a:xfrm>
          <a:prstGeom prst="rect">
            <a:avLst/>
          </a:prstGeom>
          <a:noFill/>
        </p:spPr>
        <p:txBody>
          <a:bodyPr wrap="none" rtlCol="0">
            <a:spAutoFit/>
          </a:bodyPr>
          <a:lstStyle/>
          <a:p>
            <a:pPr defTabSz="914377"/>
            <a:r>
              <a:rPr lang="en-IN" sz="3200" dirty="0">
                <a:solidFill>
                  <a:prstClr val="white"/>
                </a:solidFill>
                <a:latin typeface="Calibri" panose="020F0502020204030204"/>
              </a:rPr>
              <a:t>Filter Attributes</a:t>
            </a:r>
          </a:p>
        </p:txBody>
      </p:sp>
    </p:spTree>
    <p:extLst>
      <p:ext uri="{BB962C8B-B14F-4D97-AF65-F5344CB8AC3E}">
        <p14:creationId xmlns:p14="http://schemas.microsoft.com/office/powerpoint/2010/main" val="763579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3E956-F1E8-45CF-A28B-824C14B4B23B}"/>
              </a:ext>
            </a:extLst>
          </p:cNvPr>
          <p:cNvSpPr>
            <a:spLocks noGrp="1"/>
          </p:cNvSpPr>
          <p:nvPr>
            <p:ph type="title"/>
          </p:nvPr>
        </p:nvSpPr>
        <p:spPr/>
        <p:txBody>
          <a:bodyPr/>
          <a:lstStyle/>
          <a:p>
            <a:r>
              <a:rPr lang="en-IN" dirty="0"/>
              <a:t>Filter Settings</a:t>
            </a:r>
          </a:p>
        </p:txBody>
      </p:sp>
      <p:sp>
        <p:nvSpPr>
          <p:cNvPr id="3" name="Content Placeholder 2">
            <a:extLst>
              <a:ext uri="{FF2B5EF4-FFF2-40B4-BE49-F238E27FC236}">
                <a16:creationId xmlns:a16="http://schemas.microsoft.com/office/drawing/2014/main" id="{9789DF5B-24A8-4475-A2B1-59BB6EE46947}"/>
              </a:ext>
            </a:extLst>
          </p:cNvPr>
          <p:cNvSpPr>
            <a:spLocks noGrp="1"/>
          </p:cNvSpPr>
          <p:nvPr>
            <p:ph idx="1"/>
          </p:nvPr>
        </p:nvSpPr>
        <p:spPr/>
        <p:txBody>
          <a:bodyPr>
            <a:normAutofit/>
          </a:bodyPr>
          <a:lstStyle/>
          <a:p>
            <a:pPr algn="l"/>
            <a:r>
              <a:rPr lang="en-US" b="0" i="0" dirty="0">
                <a:solidFill>
                  <a:srgbClr val="333333"/>
                </a:solidFill>
                <a:effectLst/>
                <a:latin typeface="72"/>
              </a:rPr>
              <a:t>Go to </a:t>
            </a:r>
            <a:r>
              <a:rPr lang="en-US" b="1" i="0" dirty="0">
                <a:solidFill>
                  <a:srgbClr val="333333"/>
                </a:solidFill>
                <a:effectLst/>
                <a:latin typeface="72"/>
              </a:rPr>
              <a:t>Use More Fields</a:t>
            </a:r>
            <a:r>
              <a:rPr lang="en-US" b="0" i="0" dirty="0">
                <a:solidFill>
                  <a:srgbClr val="333333"/>
                </a:solidFill>
                <a:effectLst/>
                <a:latin typeface="72"/>
              </a:rPr>
              <a:t> to display addition filter criteria, such as:</a:t>
            </a:r>
          </a:p>
          <a:p>
            <a:pPr algn="l">
              <a:buFont typeface="Arial" panose="020B0604020202020204" pitchFamily="34" charset="0"/>
              <a:buChar char="•"/>
            </a:pPr>
            <a:r>
              <a:rPr lang="en-US" b="1" i="0" dirty="0">
                <a:solidFill>
                  <a:srgbClr val="333333"/>
                </a:solidFill>
                <a:effectLst/>
                <a:latin typeface="72"/>
              </a:rPr>
              <a:t>Sender</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Receiver</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Custom Status</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Application Message Type</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Custom Header</a:t>
            </a:r>
            <a:endParaRPr lang="en-US" b="0" i="0" dirty="0">
              <a:solidFill>
                <a:srgbClr val="333333"/>
              </a:solidFill>
              <a:effectLst/>
              <a:latin typeface="72"/>
            </a:endParaRPr>
          </a:p>
          <a:p>
            <a:pPr algn="l"/>
            <a:r>
              <a:rPr lang="en-US" b="0" i="0" dirty="0">
                <a:solidFill>
                  <a:srgbClr val="333333"/>
                </a:solidFill>
                <a:effectLst/>
                <a:latin typeface="72"/>
              </a:rPr>
              <a:t>A value help is available for the </a:t>
            </a:r>
            <a:r>
              <a:rPr lang="en-US" b="1" i="0" dirty="0">
                <a:solidFill>
                  <a:srgbClr val="333333"/>
                </a:solidFill>
                <a:effectLst/>
                <a:latin typeface="72"/>
              </a:rPr>
              <a:t>Sender</a:t>
            </a:r>
            <a:r>
              <a:rPr lang="en-US" b="0" i="0" dirty="0">
                <a:solidFill>
                  <a:srgbClr val="333333"/>
                </a:solidFill>
                <a:effectLst/>
                <a:latin typeface="72"/>
              </a:rPr>
              <a:t>, </a:t>
            </a:r>
            <a:r>
              <a:rPr lang="en-US" b="1" i="0" dirty="0">
                <a:solidFill>
                  <a:srgbClr val="333333"/>
                </a:solidFill>
                <a:effectLst/>
                <a:latin typeface="72"/>
              </a:rPr>
              <a:t>Receiver</a:t>
            </a:r>
            <a:r>
              <a:rPr lang="en-US" b="0" i="0" dirty="0">
                <a:solidFill>
                  <a:srgbClr val="333333"/>
                </a:solidFill>
                <a:effectLst/>
                <a:latin typeface="72"/>
              </a:rPr>
              <a:t>, </a:t>
            </a:r>
            <a:r>
              <a:rPr lang="en-US" b="1" i="0" dirty="0">
                <a:solidFill>
                  <a:srgbClr val="333333"/>
                </a:solidFill>
                <a:effectLst/>
                <a:latin typeface="72"/>
              </a:rPr>
              <a:t>Custom Status</a:t>
            </a:r>
            <a:r>
              <a:rPr lang="en-US" b="0" i="0" dirty="0">
                <a:solidFill>
                  <a:srgbClr val="333333"/>
                </a:solidFill>
                <a:effectLst/>
                <a:latin typeface="72"/>
              </a:rPr>
              <a:t>, and </a:t>
            </a:r>
            <a:r>
              <a:rPr lang="en-US" b="1" i="0" dirty="0">
                <a:solidFill>
                  <a:srgbClr val="333333"/>
                </a:solidFill>
                <a:effectLst/>
                <a:latin typeface="72"/>
              </a:rPr>
              <a:t>Application Message Type</a:t>
            </a:r>
            <a:r>
              <a:rPr lang="en-US" b="0" i="0" dirty="0">
                <a:solidFill>
                  <a:srgbClr val="333333"/>
                </a:solidFill>
                <a:effectLst/>
                <a:latin typeface="72"/>
              </a:rPr>
              <a:t> fields. The list of available values depends on your integration design.</a:t>
            </a:r>
          </a:p>
          <a:p>
            <a:endParaRPr lang="en-IN" dirty="0"/>
          </a:p>
        </p:txBody>
      </p:sp>
    </p:spTree>
    <p:extLst>
      <p:ext uri="{BB962C8B-B14F-4D97-AF65-F5344CB8AC3E}">
        <p14:creationId xmlns:p14="http://schemas.microsoft.com/office/powerpoint/2010/main" val="27770244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8267-6DF1-4256-B081-128A8F9468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E2A488-C86E-45B7-B699-878FF128E926}"/>
              </a:ext>
            </a:extLst>
          </p:cNvPr>
          <p:cNvSpPr>
            <a:spLocks noGrp="1"/>
          </p:cNvSpPr>
          <p:nvPr>
            <p:ph idx="1"/>
          </p:nvPr>
        </p:nvSpPr>
        <p:spPr/>
        <p:txBody>
          <a:bodyPr>
            <a:normAutofit fontScale="92500" lnSpcReduction="20000"/>
          </a:bodyPr>
          <a:lstStyle/>
          <a:p>
            <a:pPr algn="l"/>
            <a:r>
              <a:rPr lang="en-IN" b="1" i="0" dirty="0">
                <a:solidFill>
                  <a:srgbClr val="333333"/>
                </a:solidFill>
                <a:effectLst/>
                <a:latin typeface="72"/>
              </a:rPr>
              <a:t>Messages Table</a:t>
            </a:r>
          </a:p>
          <a:p>
            <a:pPr algn="l"/>
            <a:r>
              <a:rPr lang="en-US" b="0" i="0" dirty="0">
                <a:solidFill>
                  <a:srgbClr val="333333"/>
                </a:solidFill>
                <a:effectLst/>
                <a:latin typeface="72"/>
              </a:rPr>
              <a:t>The messages for the selected filter settings are displayed in a table under </a:t>
            </a:r>
            <a:r>
              <a:rPr lang="en-US" b="1" i="0" dirty="0">
                <a:solidFill>
                  <a:srgbClr val="333333"/>
                </a:solidFill>
                <a:effectLst/>
                <a:latin typeface="72"/>
              </a:rPr>
              <a:t>Messages</a:t>
            </a:r>
            <a:r>
              <a:rPr lang="en-US" b="0" i="0" dirty="0">
                <a:solidFill>
                  <a:srgbClr val="333333"/>
                </a:solidFill>
                <a:effectLst/>
                <a:latin typeface="72"/>
              </a:rPr>
              <a:t>. If the number of filtered messages exceeds 50, the list is split over several pages (each page containing a maximum of 50 messages). You can browse through the different pages by selecting the corresponding navigation options (</a:t>
            </a:r>
            <a:r>
              <a:rPr lang="en-US" b="1" i="0" dirty="0">
                <a:solidFill>
                  <a:srgbClr val="333333"/>
                </a:solidFill>
                <a:effectLst/>
                <a:latin typeface="72"/>
              </a:rPr>
              <a:t>Show first data page</a:t>
            </a:r>
            <a:r>
              <a:rPr lang="en-US" b="0" i="0" dirty="0">
                <a:solidFill>
                  <a:srgbClr val="333333"/>
                </a:solidFill>
                <a:effectLst/>
                <a:latin typeface="72"/>
              </a:rPr>
              <a:t>, </a:t>
            </a:r>
            <a:r>
              <a:rPr lang="en-US" b="1" i="0" dirty="0">
                <a:solidFill>
                  <a:srgbClr val="333333"/>
                </a:solidFill>
                <a:effectLst/>
                <a:latin typeface="72"/>
              </a:rPr>
              <a:t>Show last data page</a:t>
            </a:r>
            <a:r>
              <a:rPr lang="en-US" b="0" i="0" dirty="0">
                <a:solidFill>
                  <a:srgbClr val="333333"/>
                </a:solidFill>
                <a:effectLst/>
                <a:latin typeface="72"/>
              </a:rPr>
              <a:t>, </a:t>
            </a:r>
            <a:r>
              <a:rPr lang="en-US" b="1" i="0" dirty="0">
                <a:solidFill>
                  <a:srgbClr val="333333"/>
                </a:solidFill>
                <a:effectLst/>
                <a:latin typeface="72"/>
              </a:rPr>
              <a:t>Show previous data page</a:t>
            </a:r>
            <a:r>
              <a:rPr lang="en-US" b="0" i="0" dirty="0">
                <a:solidFill>
                  <a:srgbClr val="333333"/>
                </a:solidFill>
                <a:effectLst/>
                <a:latin typeface="72"/>
              </a:rPr>
              <a:t>, and </a:t>
            </a:r>
            <a:r>
              <a:rPr lang="en-US" b="1" i="0" dirty="0">
                <a:solidFill>
                  <a:srgbClr val="333333"/>
                </a:solidFill>
                <a:effectLst/>
                <a:latin typeface="72"/>
              </a:rPr>
              <a:t>Show next data page</a:t>
            </a:r>
            <a:r>
              <a:rPr lang="en-US" b="0" i="0" dirty="0">
                <a:solidFill>
                  <a:srgbClr val="333333"/>
                </a:solidFill>
                <a:effectLst/>
                <a:latin typeface="72"/>
              </a:rPr>
              <a:t>).</a:t>
            </a:r>
          </a:p>
          <a:p>
            <a:pPr algn="l"/>
            <a:r>
              <a:rPr lang="en-US" b="0" i="0" dirty="0">
                <a:solidFill>
                  <a:srgbClr val="333333"/>
                </a:solidFill>
                <a:effectLst/>
                <a:latin typeface="72"/>
              </a:rPr>
              <a:t>Alternatively, you can enter a page number to navigate to a specific page of the list.</a:t>
            </a:r>
          </a:p>
          <a:p>
            <a:pPr algn="l"/>
            <a:r>
              <a:rPr lang="en-US" b="0" i="0" dirty="0">
                <a:solidFill>
                  <a:srgbClr val="333333"/>
                </a:solidFill>
                <a:effectLst/>
                <a:latin typeface="72"/>
              </a:rPr>
              <a:t>The following attributes are displayed for each message:</a:t>
            </a:r>
          </a:p>
          <a:p>
            <a:br>
              <a:rPr lang="en-IN" dirty="0"/>
            </a:br>
            <a:endParaRPr lang="en-IN" dirty="0"/>
          </a:p>
        </p:txBody>
      </p:sp>
    </p:spTree>
    <p:extLst>
      <p:ext uri="{BB962C8B-B14F-4D97-AF65-F5344CB8AC3E}">
        <p14:creationId xmlns:p14="http://schemas.microsoft.com/office/powerpoint/2010/main" val="7497783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53CE-BE28-48FE-97E9-AFADBAC66BA6}"/>
              </a:ext>
            </a:extLst>
          </p:cNvPr>
          <p:cNvSpPr>
            <a:spLocks noGrp="1"/>
          </p:cNvSpPr>
          <p:nvPr>
            <p:ph type="title"/>
          </p:nvPr>
        </p:nvSpPr>
        <p:spPr>
          <a:xfrm>
            <a:off x="838200" y="811161"/>
            <a:ext cx="3335595" cy="5403371"/>
          </a:xfrm>
        </p:spPr>
        <p:txBody>
          <a:bodyPr>
            <a:normAutofit/>
          </a:bodyPr>
          <a:lstStyle/>
          <a:p>
            <a:r>
              <a:rPr lang="en-IN" dirty="0">
                <a:solidFill>
                  <a:srgbClr val="FFFFFF"/>
                </a:solidFill>
              </a:rPr>
              <a:t>Message Table</a:t>
            </a:r>
          </a:p>
        </p:txBody>
      </p:sp>
      <p:graphicFrame>
        <p:nvGraphicFramePr>
          <p:cNvPr id="6" name="Content Placeholder 5">
            <a:extLst>
              <a:ext uri="{FF2B5EF4-FFF2-40B4-BE49-F238E27FC236}">
                <a16:creationId xmlns:a16="http://schemas.microsoft.com/office/drawing/2014/main" id="{99E0A450-3ED1-4721-986A-04BE70264C32}"/>
              </a:ext>
            </a:extLst>
          </p:cNvPr>
          <p:cNvGraphicFramePr>
            <a:graphicFrameLocks noGrp="1"/>
          </p:cNvGraphicFramePr>
          <p:nvPr>
            <p:ph idx="1"/>
          </p:nvPr>
        </p:nvGraphicFramePr>
        <p:xfrm>
          <a:off x="5459414" y="1399289"/>
          <a:ext cx="6089652" cy="4059428"/>
        </p:xfrm>
        <a:graphic>
          <a:graphicData uri="http://schemas.openxmlformats.org/drawingml/2006/table">
            <a:tbl>
              <a:tblPr firstRow="1" bandRow="1">
                <a:noFill/>
              </a:tblPr>
              <a:tblGrid>
                <a:gridCol w="1659459">
                  <a:extLst>
                    <a:ext uri="{9D8B030D-6E8A-4147-A177-3AD203B41FA5}">
                      <a16:colId xmlns:a16="http://schemas.microsoft.com/office/drawing/2014/main" val="1259507439"/>
                    </a:ext>
                  </a:extLst>
                </a:gridCol>
                <a:gridCol w="4430193">
                  <a:extLst>
                    <a:ext uri="{9D8B030D-6E8A-4147-A177-3AD203B41FA5}">
                      <a16:colId xmlns:a16="http://schemas.microsoft.com/office/drawing/2014/main" val="2107427949"/>
                    </a:ext>
                  </a:extLst>
                </a:gridCol>
              </a:tblGrid>
              <a:tr h="499244">
                <a:tc gridSpan="2">
                  <a:txBody>
                    <a:bodyPr/>
                    <a:lstStyle/>
                    <a:p>
                      <a:r>
                        <a:rPr lang="en-IN" sz="2100" b="1" cap="none" spc="30">
                          <a:solidFill>
                            <a:schemeClr val="tx1"/>
                          </a:solidFill>
                        </a:rPr>
                        <a:t>Message Attributes in Message Overview</a:t>
                      </a:r>
                    </a:p>
                  </a:txBody>
                  <a:tcPr marL="0" marR="12276" marT="61383" marB="61383" anchor="ctr">
                    <a:lnL w="12700" cmpd="sng">
                      <a:noFill/>
                    </a:lnL>
                    <a:lnR w="12700" cmpd="sng">
                      <a:noFill/>
                    </a:lnR>
                    <a:lnT w="19050" cap="flat" cmpd="sng" algn="ctr">
                      <a:solidFill>
                        <a:schemeClr val="accent1"/>
                      </a:solidFill>
                      <a:prstDash val="solid"/>
                    </a:lnT>
                    <a:lnB w="38100" cmpd="sng">
                      <a:noFill/>
                    </a:lnB>
                    <a:noFill/>
                  </a:tcPr>
                </a:tc>
                <a:tc hMerge="1">
                  <a:txBody>
                    <a:bodyPr/>
                    <a:lstStyle/>
                    <a:p>
                      <a:endParaRPr lang="en-IN"/>
                    </a:p>
                  </a:txBody>
                  <a:tcPr/>
                </a:tc>
                <a:extLst>
                  <a:ext uri="{0D108BD9-81ED-4DB2-BD59-A6C34878D82A}">
                    <a16:rowId xmlns:a16="http://schemas.microsoft.com/office/drawing/2014/main" val="1196866980"/>
                  </a:ext>
                </a:extLst>
              </a:tr>
              <a:tr h="417401">
                <a:tc>
                  <a:txBody>
                    <a:bodyPr/>
                    <a:lstStyle/>
                    <a:p>
                      <a:pPr fontAlgn="t"/>
                      <a:r>
                        <a:rPr lang="en-IN" sz="1600" cap="none" spc="0">
                          <a:solidFill>
                            <a:schemeClr val="tx1"/>
                          </a:solidFill>
                          <a:effectLst/>
                        </a:rPr>
                        <a:t>Attribute</a:t>
                      </a:r>
                    </a:p>
                  </a:txBody>
                  <a:tcPr marL="0" marR="122765" marT="61383" marB="61383">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fontAlgn="t"/>
                      <a:r>
                        <a:rPr lang="en-IN" sz="1600" cap="none" spc="0">
                          <a:solidFill>
                            <a:schemeClr val="tx1"/>
                          </a:solidFill>
                          <a:effectLst/>
                        </a:rPr>
                        <a:t>Description</a:t>
                      </a:r>
                    </a:p>
                  </a:txBody>
                  <a:tcPr marL="0" marR="122765" marT="61383" marB="61383">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2603010997"/>
                  </a:ext>
                </a:extLst>
              </a:tr>
              <a:tr h="1399520">
                <a:tc>
                  <a:txBody>
                    <a:bodyPr/>
                    <a:lstStyle/>
                    <a:p>
                      <a:pPr fontAlgn="t"/>
                      <a:r>
                        <a:rPr lang="en-IN" sz="1600" b="1" cap="none" spc="0">
                          <a:solidFill>
                            <a:schemeClr val="tx1"/>
                          </a:solidFill>
                          <a:effectLst/>
                        </a:rPr>
                        <a:t>Artifact Name</a:t>
                      </a:r>
                      <a:endParaRPr lang="en-IN" sz="1600" cap="none" spc="0">
                        <a:solidFill>
                          <a:schemeClr val="tx1"/>
                        </a:solidFill>
                        <a:effectLst/>
                      </a:endParaRP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r>
                        <a:rPr lang="en-US" sz="1600" cap="none" spc="0">
                          <a:solidFill>
                            <a:schemeClr val="tx1"/>
                          </a:solidFill>
                          <a:effectLst/>
                        </a:rPr>
                        <a:t>Display name of the artifact (for example, the name of the integration flow that specifies the message processing).The tooltip shows the technical name, the artifact, and the package name.</a:t>
                      </a: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402486306"/>
                  </a:ext>
                </a:extLst>
              </a:tr>
              <a:tr h="417401">
                <a:tc>
                  <a:txBody>
                    <a:bodyPr/>
                    <a:lstStyle/>
                    <a:p>
                      <a:pPr fontAlgn="t"/>
                      <a:r>
                        <a:rPr lang="en-IN" sz="1600" b="1" cap="none" spc="0">
                          <a:solidFill>
                            <a:schemeClr val="tx1"/>
                          </a:solidFill>
                          <a:effectLst/>
                        </a:rPr>
                        <a:t>Status</a:t>
                      </a:r>
                      <a:endParaRPr lang="en-IN" sz="1600" cap="none" spc="0">
                        <a:solidFill>
                          <a:schemeClr val="tx1"/>
                        </a:solidFill>
                        <a:effectLst/>
                      </a:endParaRPr>
                    </a:p>
                  </a:txBody>
                  <a:tcPr marL="0" marR="122765" marT="61383" marB="6138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t"/>
                      <a:r>
                        <a:rPr lang="en-US" sz="1600" cap="none" spc="0">
                          <a:solidFill>
                            <a:schemeClr val="tx1"/>
                          </a:solidFill>
                          <a:effectLst/>
                        </a:rPr>
                        <a:t>Status of end-to-end message processing.</a:t>
                      </a:r>
                    </a:p>
                  </a:txBody>
                  <a:tcPr marL="0" marR="122765" marT="61383" marB="6138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134630750"/>
                  </a:ext>
                </a:extLst>
              </a:tr>
              <a:tr h="662931">
                <a:tc>
                  <a:txBody>
                    <a:bodyPr/>
                    <a:lstStyle/>
                    <a:p>
                      <a:pPr fontAlgn="t"/>
                      <a:r>
                        <a:rPr lang="en-IN" sz="1600" b="1" cap="none" spc="0">
                          <a:solidFill>
                            <a:schemeClr val="tx1"/>
                          </a:solidFill>
                          <a:effectLst/>
                        </a:rPr>
                        <a:t>Last Updated at</a:t>
                      </a:r>
                      <a:endParaRPr lang="en-IN" sz="1600" cap="none" spc="0">
                        <a:solidFill>
                          <a:schemeClr val="tx1"/>
                        </a:solidFill>
                        <a:effectLst/>
                      </a:endParaRP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r>
                        <a:rPr lang="en-US" sz="1600" cap="none" spc="0">
                          <a:solidFill>
                            <a:schemeClr val="tx1"/>
                          </a:solidFill>
                          <a:effectLst/>
                        </a:rPr>
                        <a:t>Time at which the message processing log was last updated.</a:t>
                      </a: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293516846"/>
                  </a:ext>
                </a:extLst>
              </a:tr>
              <a:tr h="662931">
                <a:tc>
                  <a:txBody>
                    <a:bodyPr/>
                    <a:lstStyle/>
                    <a:p>
                      <a:pPr fontAlgn="t"/>
                      <a:r>
                        <a:rPr lang="en-IN" sz="1600" b="1" cap="none" spc="0">
                          <a:solidFill>
                            <a:schemeClr val="tx1"/>
                          </a:solidFill>
                          <a:effectLst/>
                        </a:rPr>
                        <a:t>Processing Time</a:t>
                      </a:r>
                      <a:endParaRPr lang="en-IN" sz="1600" cap="none" spc="0">
                        <a:solidFill>
                          <a:schemeClr val="tx1"/>
                        </a:solidFill>
                        <a:effectLst/>
                      </a:endParaRPr>
                    </a:p>
                  </a:txBody>
                  <a:tcPr marL="0" marR="122765" marT="61383" marB="61383">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600" cap="none" spc="0">
                          <a:solidFill>
                            <a:schemeClr val="tx1"/>
                          </a:solidFill>
                          <a:effectLst/>
                        </a:rPr>
                        <a:t>Total message processing time.</a:t>
                      </a:r>
                    </a:p>
                  </a:txBody>
                  <a:tcPr marL="0" marR="122765" marT="61383" marB="61383">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78691667"/>
                  </a:ext>
                </a:extLst>
              </a:tr>
            </a:tbl>
          </a:graphicData>
        </a:graphic>
      </p:graphicFrame>
    </p:spTree>
    <p:extLst>
      <p:ext uri="{BB962C8B-B14F-4D97-AF65-F5344CB8AC3E}">
        <p14:creationId xmlns:p14="http://schemas.microsoft.com/office/powerpoint/2010/main" val="1128500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7593-5898-4588-8BE5-F5591715AA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CDF6AD-6250-446C-9B08-69FF3FA27061}"/>
              </a:ext>
            </a:extLst>
          </p:cNvPr>
          <p:cNvSpPr>
            <a:spLocks noGrp="1"/>
          </p:cNvSpPr>
          <p:nvPr>
            <p:ph idx="1"/>
          </p:nvPr>
        </p:nvSpPr>
        <p:spPr/>
        <p:txBody>
          <a:bodyPr>
            <a:normAutofit fontScale="77500" lnSpcReduction="20000"/>
          </a:bodyPr>
          <a:lstStyle/>
          <a:p>
            <a:pPr marL="0" indent="0">
              <a:buNone/>
            </a:pPr>
            <a:r>
              <a:rPr lang="en-US" b="1" i="0" dirty="0">
                <a:solidFill>
                  <a:srgbClr val="333333"/>
                </a:solidFill>
                <a:effectLst/>
                <a:latin typeface="72"/>
              </a:rPr>
              <a:t>Logs</a:t>
            </a:r>
            <a:endParaRPr lang="en-US" b="0" i="0" dirty="0">
              <a:solidFill>
                <a:srgbClr val="333333"/>
              </a:solidFill>
              <a:effectLst/>
              <a:latin typeface="72"/>
            </a:endParaRPr>
          </a:p>
          <a:p>
            <a:pPr algn="l"/>
            <a:r>
              <a:rPr lang="en-US" i="0" dirty="0">
                <a:solidFill>
                  <a:srgbClr val="333333"/>
                </a:solidFill>
                <a:effectLst/>
                <a:latin typeface="72"/>
              </a:rPr>
              <a:t>Displays the Log Level and the Runtime Node. Clicking the log level link takes you to the message processing log displayed in table form. You access the textual representation by selecting Open Text View.</a:t>
            </a:r>
          </a:p>
          <a:p>
            <a:pPr algn="l"/>
            <a:r>
              <a:rPr lang="en-US" i="0" dirty="0">
                <a:solidFill>
                  <a:srgbClr val="333333"/>
                </a:solidFill>
                <a:effectLst/>
                <a:latin typeface="72"/>
              </a:rPr>
              <a:t>If the processing of an integration flow failed and retry runs were performed, the runs are displayed in a table (up to 50 retries) in the Logs section.</a:t>
            </a:r>
          </a:p>
          <a:p>
            <a:pPr algn="l"/>
            <a:r>
              <a:rPr lang="en-US" i="0" dirty="0">
                <a:solidFill>
                  <a:srgbClr val="333333"/>
                </a:solidFill>
                <a:effectLst/>
                <a:latin typeface="72"/>
              </a:rPr>
              <a:t>If Data Archiving is activated for logs of an integration artifact, the archiving status is displayed in this section. The status are:</a:t>
            </a:r>
          </a:p>
          <a:p>
            <a:pPr algn="l">
              <a:buFont typeface="Arial" panose="020B0604020202020204" pitchFamily="34" charset="0"/>
              <a:buChar char="•"/>
            </a:pPr>
            <a:r>
              <a:rPr lang="en-US" i="0" dirty="0">
                <a:solidFill>
                  <a:srgbClr val="333333"/>
                </a:solidFill>
                <a:effectLst/>
                <a:latin typeface="72"/>
              </a:rPr>
              <a:t>Not </a:t>
            </a:r>
            <a:r>
              <a:rPr lang="en-US" i="0" dirty="0" err="1">
                <a:solidFill>
                  <a:srgbClr val="333333"/>
                </a:solidFill>
                <a:effectLst/>
                <a:latin typeface="72"/>
              </a:rPr>
              <a:t>Archived:Data</a:t>
            </a:r>
            <a:r>
              <a:rPr lang="en-US" i="0" dirty="0">
                <a:solidFill>
                  <a:srgbClr val="333333"/>
                </a:solidFill>
                <a:effectLst/>
                <a:latin typeface="72"/>
              </a:rPr>
              <a:t> Archiving is not activated for logs of this integration artifact.</a:t>
            </a:r>
          </a:p>
          <a:p>
            <a:pPr algn="l">
              <a:buFont typeface="Arial" panose="020B0604020202020204" pitchFamily="34" charset="0"/>
              <a:buChar char="•"/>
            </a:pPr>
            <a:r>
              <a:rPr lang="en-US" i="0" dirty="0">
                <a:solidFill>
                  <a:srgbClr val="333333"/>
                </a:solidFill>
                <a:effectLst/>
                <a:latin typeface="72"/>
              </a:rPr>
              <a:t>Data Archiving does not consider logs of discarded message processing.</a:t>
            </a:r>
          </a:p>
          <a:p>
            <a:pPr algn="l">
              <a:buFont typeface="Arial" panose="020B0604020202020204" pitchFamily="34" charset="0"/>
              <a:buChar char="•"/>
            </a:pPr>
            <a:r>
              <a:rPr lang="en-US" i="0" dirty="0">
                <a:solidFill>
                  <a:srgbClr val="333333"/>
                </a:solidFill>
                <a:effectLst/>
                <a:latin typeface="72"/>
              </a:rPr>
              <a:t>Data Archiving is configured to consider logs of successfully completed messages only.</a:t>
            </a:r>
          </a:p>
          <a:p>
            <a:pPr algn="l">
              <a:buFont typeface="Arial" panose="020B0604020202020204" pitchFamily="34" charset="0"/>
              <a:buChar char="•"/>
            </a:pPr>
            <a:r>
              <a:rPr lang="en-US" i="0" dirty="0">
                <a:solidFill>
                  <a:srgbClr val="333333"/>
                </a:solidFill>
                <a:effectLst/>
                <a:latin typeface="72"/>
              </a:rPr>
              <a:t>Archiving Pending: Data Archiving is activated for logs of this integration artifact.</a:t>
            </a:r>
          </a:p>
          <a:p>
            <a:pPr algn="l">
              <a:buFont typeface="Arial" panose="020B0604020202020204" pitchFamily="34" charset="0"/>
              <a:buChar char="•"/>
            </a:pPr>
            <a:r>
              <a:rPr lang="en-US" i="0" dirty="0">
                <a:solidFill>
                  <a:srgbClr val="333333"/>
                </a:solidFill>
                <a:effectLst/>
                <a:latin typeface="72"/>
              </a:rPr>
              <a:t>Archived: Data Archiving is completed for this log.</a:t>
            </a:r>
          </a:p>
          <a:p>
            <a:endParaRPr lang="en-IN" dirty="0"/>
          </a:p>
        </p:txBody>
      </p:sp>
    </p:spTree>
    <p:extLst>
      <p:ext uri="{BB962C8B-B14F-4D97-AF65-F5344CB8AC3E}">
        <p14:creationId xmlns:p14="http://schemas.microsoft.com/office/powerpoint/2010/main" val="27395095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EC17-93EF-401D-B897-1B28280456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5118A47-7646-42F4-BF89-A88D96CF9CAB}"/>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1" i="0" dirty="0" err="1">
                <a:solidFill>
                  <a:srgbClr val="333333"/>
                </a:solidFill>
                <a:effectLst/>
                <a:latin typeface="72"/>
              </a:rPr>
              <a:t>Attachments</a:t>
            </a:r>
            <a:r>
              <a:rPr lang="en-US" b="0" i="0" dirty="0" err="1">
                <a:solidFill>
                  <a:srgbClr val="333333"/>
                </a:solidFill>
                <a:effectLst/>
                <a:latin typeface="72"/>
              </a:rPr>
              <a:t>This</a:t>
            </a:r>
            <a:r>
              <a:rPr lang="en-US" b="0" i="0" dirty="0">
                <a:solidFill>
                  <a:srgbClr val="333333"/>
                </a:solidFill>
                <a:effectLst/>
                <a:latin typeface="72"/>
              </a:rPr>
              <a:t> section is only displayed if the message processing log contains attachments.</a:t>
            </a:r>
          </a:p>
          <a:p>
            <a:pPr algn="l">
              <a:buFont typeface="Arial" panose="020B0604020202020204" pitchFamily="34" charset="0"/>
              <a:buChar char="•"/>
            </a:pPr>
            <a:r>
              <a:rPr lang="en-US" b="0" i="0" dirty="0">
                <a:solidFill>
                  <a:srgbClr val="333333"/>
                </a:solidFill>
                <a:effectLst/>
                <a:latin typeface="72"/>
              </a:rPr>
              <a:t>Any type of attachment that can be displayed as text is supported. In particular, the following types of content can be displayed:</a:t>
            </a:r>
          </a:p>
          <a:p>
            <a:pPr marL="742932" lvl="1" indent="-285744"/>
            <a:r>
              <a:rPr lang="en-US" b="0" i="0" dirty="0">
                <a:solidFill>
                  <a:srgbClr val="333333"/>
                </a:solidFill>
                <a:effectLst/>
                <a:latin typeface="72"/>
              </a:rPr>
              <a:t>Plain text</a:t>
            </a:r>
          </a:p>
          <a:p>
            <a:pPr marL="742932" lvl="1" indent="-285744"/>
            <a:r>
              <a:rPr lang="en-US" b="0" i="0" dirty="0">
                <a:solidFill>
                  <a:srgbClr val="333333"/>
                </a:solidFill>
                <a:effectLst/>
                <a:latin typeface="72"/>
              </a:rPr>
              <a:t>XML</a:t>
            </a:r>
          </a:p>
          <a:p>
            <a:pPr marL="742932" lvl="1" indent="-285744"/>
            <a:r>
              <a:rPr lang="en-US" b="0" i="0" dirty="0">
                <a:solidFill>
                  <a:srgbClr val="333333"/>
                </a:solidFill>
                <a:effectLst/>
                <a:latin typeface="72"/>
              </a:rPr>
              <a:t>XML attachments are displayed as formatted plain text (including tags).</a:t>
            </a:r>
          </a:p>
          <a:p>
            <a:pPr marL="742932" lvl="1" indent="-285744"/>
            <a:r>
              <a:rPr lang="en-US" b="0" i="0" dirty="0">
                <a:solidFill>
                  <a:srgbClr val="333333"/>
                </a:solidFill>
                <a:effectLst/>
                <a:latin typeface="72"/>
              </a:rPr>
              <a:t>Text files with comma-separated values</a:t>
            </a:r>
          </a:p>
          <a:p>
            <a:pPr marL="742932" lvl="1" indent="-285744"/>
            <a:r>
              <a:rPr lang="en-US" b="0" i="0" dirty="0">
                <a:solidFill>
                  <a:srgbClr val="333333"/>
                </a:solidFill>
                <a:effectLst/>
                <a:latin typeface="72"/>
              </a:rPr>
              <a:t>Text files with tab-separated values</a:t>
            </a:r>
          </a:p>
          <a:p>
            <a:pPr marL="742932" lvl="1" indent="-285744"/>
            <a:r>
              <a:rPr lang="en-US" b="0" i="0" dirty="0">
                <a:solidFill>
                  <a:srgbClr val="333333"/>
                </a:solidFill>
                <a:effectLst/>
                <a:latin typeface="72"/>
              </a:rPr>
              <a:t>In these files, each entry is represented as one line of the text file.</a:t>
            </a:r>
          </a:p>
          <a:p>
            <a:pPr marL="742932" lvl="1" indent="-285744"/>
            <a:r>
              <a:rPr lang="en-US" b="0" i="0" dirty="0">
                <a:solidFill>
                  <a:srgbClr val="333333"/>
                </a:solidFill>
                <a:effectLst/>
                <a:latin typeface="72"/>
              </a:rPr>
              <a:t>HTML</a:t>
            </a:r>
          </a:p>
          <a:p>
            <a:pPr marL="742932" lvl="1" indent="-285744"/>
            <a:r>
              <a:rPr lang="en-US" b="0" i="0" dirty="0">
                <a:solidFill>
                  <a:srgbClr val="333333"/>
                </a:solidFill>
                <a:effectLst/>
                <a:latin typeface="72"/>
              </a:rPr>
              <a:t>HTML attachments are displayed as plain text (including tags).</a:t>
            </a:r>
          </a:p>
          <a:p>
            <a:endParaRPr lang="en-IN" dirty="0"/>
          </a:p>
        </p:txBody>
      </p:sp>
    </p:spTree>
    <p:extLst>
      <p:ext uri="{BB962C8B-B14F-4D97-AF65-F5344CB8AC3E}">
        <p14:creationId xmlns:p14="http://schemas.microsoft.com/office/powerpoint/2010/main" val="1630151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4F546-BA63-4007-848E-A17A497C664E}"/>
              </a:ext>
            </a:extLst>
          </p:cNvPr>
          <p:cNvSpPr>
            <a:spLocks noGrp="1"/>
          </p:cNvSpPr>
          <p:nvPr>
            <p:ph type="title"/>
          </p:nvPr>
        </p:nvSpPr>
        <p:spPr>
          <a:xfrm>
            <a:off x="838200" y="365125"/>
            <a:ext cx="10515600" cy="1325563"/>
          </a:xfrm>
        </p:spPr>
        <p:txBody>
          <a:bodyPr>
            <a:normAutofit/>
          </a:bodyPr>
          <a:lstStyle/>
          <a:p>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D025BE-C9E4-4CFB-A972-B372F0D871F3}"/>
              </a:ext>
            </a:extLst>
          </p:cNvPr>
          <p:cNvSpPr>
            <a:spLocks noGrp="1"/>
          </p:cNvSpPr>
          <p:nvPr>
            <p:ph idx="1"/>
          </p:nvPr>
        </p:nvSpPr>
        <p:spPr>
          <a:xfrm>
            <a:off x="838200" y="1929384"/>
            <a:ext cx="10515600" cy="4251960"/>
          </a:xfrm>
        </p:spPr>
        <p:txBody>
          <a:bodyPr>
            <a:normAutofit/>
          </a:bodyPr>
          <a:lstStyle/>
          <a:p>
            <a:r>
              <a:rPr lang="en-IN" sz="2200" b="1">
                <a:latin typeface="Arial" panose="020B0604020202020204" pitchFamily="34" charset="0"/>
                <a:ea typeface="Times New Roman" panose="02020603050405020304" pitchFamily="18" charset="0"/>
                <a:cs typeface="Times New Roman" panose="02020603050405020304" pitchFamily="18" charset="0"/>
              </a:rPr>
              <a:t>Consumption-based commercial model:</a:t>
            </a:r>
            <a:r>
              <a:rPr lang="en-IN" sz="2200">
                <a:latin typeface="Arial" panose="020B0604020202020204" pitchFamily="34" charset="0"/>
                <a:ea typeface="Times New Roman" panose="02020603050405020304" pitchFamily="18" charset="0"/>
                <a:cs typeface="Times New Roman" panose="02020603050405020304" pitchFamily="18" charset="0"/>
              </a:rPr>
              <a:t> Your organization receives access to all current and future services that are eligible for this model. You have complete flexibility to turn services on and off and to switch between services as your business requires throughout the duration of your contract. This commercial model is available in two flavors: Cloud Platform Enterprise Agreement (CPEA) and Pay-As-You-Go for SAP BTP.</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9878214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9F87-59B4-4B54-A9C6-C19B117838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7108D6-2EA7-4B9E-8978-48163132D36D}"/>
              </a:ext>
            </a:extLst>
          </p:cNvPr>
          <p:cNvSpPr>
            <a:spLocks noGrp="1"/>
          </p:cNvSpPr>
          <p:nvPr>
            <p:ph idx="1"/>
          </p:nvPr>
        </p:nvSpPr>
        <p:spPr/>
        <p:txBody>
          <a:bodyPr/>
          <a:lstStyle/>
          <a:p>
            <a:r>
              <a:rPr lang="en-US" b="1" i="0" dirty="0">
                <a:solidFill>
                  <a:srgbClr val="333333"/>
                </a:solidFill>
                <a:effectLst/>
                <a:latin typeface="72"/>
              </a:rPr>
              <a:t>Artifact </a:t>
            </a:r>
            <a:r>
              <a:rPr lang="en-US" b="1" i="0" dirty="0" err="1">
                <a:solidFill>
                  <a:srgbClr val="333333"/>
                </a:solidFill>
                <a:effectLst/>
                <a:latin typeface="72"/>
              </a:rPr>
              <a:t>Details</a:t>
            </a:r>
            <a:r>
              <a:rPr lang="en-US" b="0" i="0" dirty="0" err="1">
                <a:solidFill>
                  <a:srgbClr val="333333"/>
                </a:solidFill>
                <a:effectLst/>
                <a:latin typeface="72"/>
              </a:rPr>
              <a:t>This</a:t>
            </a:r>
            <a:r>
              <a:rPr lang="en-US" b="0" i="0" dirty="0">
                <a:solidFill>
                  <a:srgbClr val="333333"/>
                </a:solidFill>
                <a:effectLst/>
                <a:latin typeface="72"/>
              </a:rPr>
              <a:t> section displays the artifact </a:t>
            </a:r>
            <a:r>
              <a:rPr lang="en-US" b="1" i="0" dirty="0">
                <a:solidFill>
                  <a:srgbClr val="333333"/>
                </a:solidFill>
                <a:effectLst/>
                <a:latin typeface="72"/>
              </a:rPr>
              <a:t>Name </a:t>
            </a:r>
            <a:r>
              <a:rPr lang="en-US" b="0" i="0" dirty="0">
                <a:solidFill>
                  <a:srgbClr val="333333"/>
                </a:solidFill>
                <a:effectLst/>
                <a:latin typeface="72"/>
              </a:rPr>
              <a:t>, </a:t>
            </a:r>
            <a:r>
              <a:rPr lang="en-US" b="1" i="0" dirty="0">
                <a:solidFill>
                  <a:srgbClr val="333333"/>
                </a:solidFill>
                <a:effectLst/>
                <a:latin typeface="72"/>
              </a:rPr>
              <a:t>ID</a:t>
            </a:r>
            <a:r>
              <a:rPr lang="en-US" b="0" i="0" dirty="0">
                <a:solidFill>
                  <a:srgbClr val="333333"/>
                </a:solidFill>
                <a:effectLst/>
                <a:latin typeface="72"/>
              </a:rPr>
              <a:t>, </a:t>
            </a:r>
            <a:r>
              <a:rPr lang="en-US" b="1" i="0" dirty="0">
                <a:solidFill>
                  <a:srgbClr val="333333"/>
                </a:solidFill>
                <a:effectLst/>
                <a:latin typeface="72"/>
              </a:rPr>
              <a:t>Type</a:t>
            </a:r>
            <a:r>
              <a:rPr lang="en-US" b="0" i="0" dirty="0">
                <a:solidFill>
                  <a:srgbClr val="333333"/>
                </a:solidFill>
                <a:effectLst/>
                <a:latin typeface="72"/>
              </a:rPr>
              <a:t>, and </a:t>
            </a:r>
            <a:r>
              <a:rPr lang="en-US" b="1" i="0" dirty="0">
                <a:solidFill>
                  <a:srgbClr val="333333"/>
                </a:solidFill>
                <a:effectLst/>
                <a:latin typeface="72"/>
              </a:rPr>
              <a:t>Package</a:t>
            </a:r>
            <a:r>
              <a:rPr lang="en-US" b="0" i="0" dirty="0">
                <a:solidFill>
                  <a:srgbClr val="333333"/>
                </a:solidFill>
                <a:effectLst/>
                <a:latin typeface="72"/>
              </a:rPr>
              <a:t>, if available. You can open the integration flow by clicking the </a:t>
            </a:r>
            <a:r>
              <a:rPr lang="en-US" b="1" i="0" dirty="0">
                <a:solidFill>
                  <a:srgbClr val="333333"/>
                </a:solidFill>
                <a:effectLst/>
                <a:latin typeface="72"/>
              </a:rPr>
              <a:t>View deployed Artifact</a:t>
            </a:r>
            <a:r>
              <a:rPr lang="en-US" b="0" i="0" dirty="0">
                <a:solidFill>
                  <a:srgbClr val="333333"/>
                </a:solidFill>
                <a:effectLst/>
                <a:latin typeface="72"/>
              </a:rPr>
              <a:t> link. To edit the integration flow model, click the </a:t>
            </a:r>
            <a:r>
              <a:rPr lang="en-US" b="1" i="0" dirty="0">
                <a:solidFill>
                  <a:srgbClr val="333333"/>
                </a:solidFill>
                <a:effectLst/>
                <a:latin typeface="72"/>
              </a:rPr>
              <a:t>Navigate to Artifact Editor</a:t>
            </a:r>
            <a:r>
              <a:rPr lang="en-US" b="0" i="0" dirty="0">
                <a:solidFill>
                  <a:srgbClr val="333333"/>
                </a:solidFill>
                <a:effectLst/>
                <a:latin typeface="72"/>
              </a:rPr>
              <a:t> link. You can also navigate to the Integration Content Monitor by selecting the </a:t>
            </a:r>
            <a:r>
              <a:rPr lang="en-US" b="1" i="0" dirty="0">
                <a:solidFill>
                  <a:srgbClr val="333333"/>
                </a:solidFill>
                <a:effectLst/>
                <a:latin typeface="72"/>
              </a:rPr>
              <a:t>Manage Integration Content</a:t>
            </a:r>
            <a:r>
              <a:rPr lang="en-US" b="0" i="0" dirty="0">
                <a:solidFill>
                  <a:srgbClr val="333333"/>
                </a:solidFill>
                <a:effectLst/>
                <a:latin typeface="72"/>
              </a:rPr>
              <a:t> link. You will get a list of all artifacts matching the ID-string displayed in the search field.</a:t>
            </a:r>
          </a:p>
          <a:p>
            <a:endParaRPr lang="en-IN" dirty="0"/>
          </a:p>
        </p:txBody>
      </p:sp>
    </p:spTree>
    <p:extLst>
      <p:ext uri="{BB962C8B-B14F-4D97-AF65-F5344CB8AC3E}">
        <p14:creationId xmlns:p14="http://schemas.microsoft.com/office/powerpoint/2010/main" val="2184427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A1C9C-1236-486D-A78C-B1BCE7397807}"/>
              </a:ext>
            </a:extLst>
          </p:cNvPr>
          <p:cNvSpPr>
            <a:spLocks noGrp="1"/>
          </p:cNvSpPr>
          <p:nvPr>
            <p:ph type="title"/>
          </p:nvPr>
        </p:nvSpPr>
        <p:spPr>
          <a:xfrm>
            <a:off x="801937" y="739853"/>
            <a:ext cx="10175631" cy="1111843"/>
          </a:xfrm>
        </p:spPr>
        <p:txBody>
          <a:bodyPr anchor="ctr">
            <a:noAutofit/>
          </a:bodyPr>
          <a:lstStyle/>
          <a:p>
            <a:pPr algn="ctr"/>
            <a:br>
              <a:rPr lang="en-IN" sz="3600" dirty="0"/>
            </a:br>
            <a:br>
              <a:rPr lang="en-IN" sz="3600" dirty="0"/>
            </a:br>
            <a:r>
              <a:rPr lang="en-IN" sz="3600" dirty="0"/>
              <a:t>Message Status</a:t>
            </a:r>
            <a:br>
              <a:rPr lang="en-IN" sz="3600" dirty="0"/>
            </a:br>
            <a:br>
              <a:rPr lang="en-IN" sz="3600" dirty="0">
                <a:latin typeface="72"/>
              </a:rPr>
            </a:br>
            <a:endParaRPr lang="en-IN" sz="3600" dirty="0"/>
          </a:p>
        </p:txBody>
      </p:sp>
      <p:graphicFrame>
        <p:nvGraphicFramePr>
          <p:cNvPr id="7" name="Content Placeholder 3">
            <a:extLst>
              <a:ext uri="{FF2B5EF4-FFF2-40B4-BE49-F238E27FC236}">
                <a16:creationId xmlns:a16="http://schemas.microsoft.com/office/drawing/2014/main" id="{EFF75369-72B4-4F51-B7F8-D941CA629B89}"/>
              </a:ext>
            </a:extLst>
          </p:cNvPr>
          <p:cNvGraphicFramePr>
            <a:graphicFrameLocks/>
          </p:cNvGraphicFramePr>
          <p:nvPr/>
        </p:nvGraphicFramePr>
        <p:xfrm>
          <a:off x="2901063" y="2405150"/>
          <a:ext cx="6383779" cy="3899399"/>
        </p:xfrm>
        <a:graphic>
          <a:graphicData uri="http://schemas.openxmlformats.org/drawingml/2006/table">
            <a:tbl>
              <a:tblPr firstRow="1" bandRow="1">
                <a:solidFill>
                  <a:schemeClr val="bg1"/>
                </a:solidFill>
              </a:tblPr>
              <a:tblGrid>
                <a:gridCol w="1732435">
                  <a:extLst>
                    <a:ext uri="{9D8B030D-6E8A-4147-A177-3AD203B41FA5}">
                      <a16:colId xmlns:a16="http://schemas.microsoft.com/office/drawing/2014/main" val="3180668648"/>
                    </a:ext>
                  </a:extLst>
                </a:gridCol>
                <a:gridCol w="4651344">
                  <a:extLst>
                    <a:ext uri="{9D8B030D-6E8A-4147-A177-3AD203B41FA5}">
                      <a16:colId xmlns:a16="http://schemas.microsoft.com/office/drawing/2014/main" val="1798265113"/>
                    </a:ext>
                  </a:extLst>
                </a:gridCol>
              </a:tblGrid>
              <a:tr h="224176">
                <a:tc gridSpan="2">
                  <a:txBody>
                    <a:bodyPr/>
                    <a:lstStyle/>
                    <a:p>
                      <a:r>
                        <a:rPr lang="en-IN" sz="700" b="0" cap="none" spc="0">
                          <a:solidFill>
                            <a:schemeClr val="bg1"/>
                          </a:solidFill>
                        </a:rPr>
                        <a:t>Message Status</a:t>
                      </a:r>
                    </a:p>
                  </a:txBody>
                  <a:tcPr marL="61569" marR="16215" marT="47361" marB="4736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4256983335"/>
                  </a:ext>
                </a:extLst>
              </a:tr>
              <a:tr h="224176">
                <a:tc>
                  <a:txBody>
                    <a:bodyPr/>
                    <a:lstStyle/>
                    <a:p>
                      <a:pPr fontAlgn="t"/>
                      <a:r>
                        <a:rPr lang="en-IN" sz="700" cap="none" spc="0">
                          <a:solidFill>
                            <a:schemeClr val="tx1"/>
                          </a:solidFill>
                          <a:effectLst/>
                        </a:rPr>
                        <a:t>Status</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fontAlgn="t"/>
                      <a:r>
                        <a:rPr lang="en-IN" sz="700" cap="none" spc="0">
                          <a:solidFill>
                            <a:schemeClr val="tx1"/>
                          </a:solidFill>
                          <a:effectLst/>
                        </a:rPr>
                        <a:t>Description</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35551906"/>
                  </a:ext>
                </a:extLst>
              </a:tr>
              <a:tr h="224176">
                <a:tc>
                  <a:txBody>
                    <a:bodyPr/>
                    <a:lstStyle/>
                    <a:p>
                      <a:pPr fontAlgn="t"/>
                      <a:r>
                        <a:rPr lang="en-IN" sz="700" cap="none" spc="0">
                          <a:solidFill>
                            <a:schemeClr val="tx1"/>
                          </a:solidFill>
                          <a:effectLst/>
                        </a:rPr>
                        <a:t>COMPLETED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Message has been delivered to receiver successfully.</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775077172"/>
                  </a:ext>
                </a:extLst>
              </a:tr>
              <a:tr h="224176">
                <a:tc>
                  <a:txBody>
                    <a:bodyPr/>
                    <a:lstStyle/>
                    <a:p>
                      <a:pPr fontAlgn="t"/>
                      <a:r>
                        <a:rPr lang="en-IN" sz="700" cap="none" spc="0">
                          <a:solidFill>
                            <a:schemeClr val="tx1"/>
                          </a:solidFill>
                          <a:effectLst/>
                        </a:rPr>
                        <a:t>PROCESSING</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700" cap="none" spc="0">
                          <a:solidFill>
                            <a:schemeClr val="tx1"/>
                          </a:solidFill>
                          <a:effectLst/>
                        </a:rPr>
                        <a:t>Message is currently being processed.</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627825468"/>
                  </a:ext>
                </a:extLst>
              </a:tr>
              <a:tr h="224176">
                <a:tc>
                  <a:txBody>
                    <a:bodyPr/>
                    <a:lstStyle/>
                    <a:p>
                      <a:pPr fontAlgn="t"/>
                      <a:r>
                        <a:rPr lang="en-IN" sz="700" cap="none" spc="0">
                          <a:solidFill>
                            <a:schemeClr val="tx1"/>
                          </a:solidFill>
                          <a:effectLst/>
                        </a:rPr>
                        <a:t>RETRY</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Status retry is set if an error occurred during message processing, and a retry was automatically started.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843860560"/>
                  </a:ext>
                </a:extLst>
              </a:tr>
              <a:tr h="334685">
                <a:tc>
                  <a:txBody>
                    <a:bodyPr/>
                    <a:lstStyle/>
                    <a:p>
                      <a:pPr fontAlgn="t"/>
                      <a:r>
                        <a:rPr lang="en-IN" sz="700" cap="none" spc="0">
                          <a:solidFill>
                            <a:schemeClr val="tx1"/>
                          </a:solidFill>
                          <a:effectLst/>
                        </a:rPr>
                        <a:t>ESCALATED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700" cap="none" spc="0">
                          <a:solidFill>
                            <a:schemeClr val="tx1"/>
                          </a:solidFill>
                          <a:effectLst/>
                        </a:rPr>
                        <a:t>During message processing an error occurred, and no retry has been triggered. For synchronous messages, an error message is sent to the sender.</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51925758"/>
                  </a:ext>
                </a:extLst>
              </a:tr>
              <a:tr h="334685">
                <a:tc>
                  <a:txBody>
                    <a:bodyPr/>
                    <a:lstStyle/>
                    <a:p>
                      <a:pPr fontAlgn="t"/>
                      <a:r>
                        <a:rPr lang="en-IN" sz="700" cap="none" spc="0">
                          <a:solidFill>
                            <a:schemeClr val="tx1"/>
                          </a:solidFill>
                          <a:effectLst/>
                        </a:rPr>
                        <a:t>FAILED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Message processing failed, message hasn’t been delivered to receiver, and no retries are possible. In other words: FAILED is a final status, and message processing ultimately has failed.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813245980"/>
                  </a:ext>
                </a:extLst>
              </a:tr>
              <a:tr h="555703">
                <a:tc>
                  <a:txBody>
                    <a:bodyPr/>
                    <a:lstStyle/>
                    <a:p>
                      <a:pPr fontAlgn="t"/>
                      <a:r>
                        <a:rPr lang="en-IN" sz="700" cap="none" spc="0">
                          <a:solidFill>
                            <a:schemeClr val="tx1"/>
                          </a:solidFill>
                          <a:effectLst/>
                        </a:rPr>
                        <a:t>CANCELLED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700" cap="none" spc="0">
                          <a:solidFill>
                            <a:schemeClr val="tx1"/>
                          </a:solidFill>
                          <a:effectLst/>
                        </a:rPr>
                        <a:t>Manual cancellation of entries in the JMS queue - MPL is set to status cancelled.</a:t>
                      </a:r>
                      <a:r>
                        <a:rPr lang="en-US" sz="700" b="1" cap="none" spc="0">
                          <a:solidFill>
                            <a:schemeClr val="tx1"/>
                          </a:solidFill>
                          <a:effectLst/>
                        </a:rPr>
                        <a:t>Note</a:t>
                      </a:r>
                    </a:p>
                    <a:p>
                      <a:pPr fontAlgn="t"/>
                      <a:r>
                        <a:rPr lang="en-US" sz="700" cap="none" spc="0">
                          <a:solidFill>
                            <a:schemeClr val="tx1"/>
                          </a:solidFill>
                          <a:effectLst/>
                        </a:rPr>
                        <a:t>In general, the last final status is accepted, but if the message processing is still ongoing, and the status CANCELLED is set, it’s overwritten by another "final status" such as COMPLETED, after completion of the message processing.</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5697064"/>
                  </a:ext>
                </a:extLst>
              </a:tr>
              <a:tr h="776723">
                <a:tc>
                  <a:txBody>
                    <a:bodyPr/>
                    <a:lstStyle/>
                    <a:p>
                      <a:pPr fontAlgn="t"/>
                      <a:r>
                        <a:rPr lang="en-IN" sz="700" cap="none" spc="0">
                          <a:solidFill>
                            <a:schemeClr val="tx1"/>
                          </a:solidFill>
                          <a:effectLst/>
                        </a:rPr>
                        <a:t>DISCARDED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For scheduler triggered integration flows, the MPL is shown on the worker node where the message processing started first. For all subsequent message processing starts, the message status is set to DISCARDED.For example, assume that an integration flow is initiated by a Timer event (scheduler) and a worker node goes into an out of memory state. The system starts the worker node again and synchronizes the integration flow as soon as the node is active. The message is restarted in that case, and a new message ID generated. The message with the original ID goes into status DISCARDED.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276077269"/>
                  </a:ext>
                </a:extLst>
              </a:tr>
              <a:tr h="776723">
                <a:tc>
                  <a:txBody>
                    <a:bodyPr/>
                    <a:lstStyle/>
                    <a:p>
                      <a:pPr fontAlgn="t"/>
                      <a:r>
                        <a:rPr lang="en-IN" sz="700" cap="none" spc="0">
                          <a:solidFill>
                            <a:schemeClr val="tx1"/>
                          </a:solidFill>
                          <a:effectLst/>
                        </a:rPr>
                        <a:t>ABANDONDED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fontAlgn="t"/>
                      <a:r>
                        <a:rPr lang="en-US" sz="700" cap="none" spc="0">
                          <a:solidFill>
                            <a:schemeClr val="tx1"/>
                          </a:solidFill>
                          <a:effectLst/>
                        </a:rPr>
                        <a:t>Message processing was interrupted or log wasn't updated for an uncommonly long time. The status can change in case processing is resumed.</a:t>
                      </a:r>
                      <a:r>
                        <a:rPr lang="en-US" sz="700" b="1" cap="none" spc="0">
                          <a:solidFill>
                            <a:schemeClr val="tx1"/>
                          </a:solidFill>
                          <a:effectLst/>
                        </a:rPr>
                        <a:t>Note</a:t>
                      </a:r>
                    </a:p>
                    <a:p>
                      <a:pPr fontAlgn="t"/>
                      <a:r>
                        <a:rPr lang="en-US" sz="700" cap="none" spc="0">
                          <a:solidFill>
                            <a:schemeClr val="tx1"/>
                          </a:solidFill>
                          <a:effectLst/>
                        </a:rPr>
                        <a:t>When the message processing is interrupted because of a re- or undeployment of an integration flow, or a controlled worker node shutdown, the MPL is immediately set to ABANDONDED. This status isn’t final and the processing can be resumed if retries are configured. If there are hard worker node crashes, the status is changed to ABANDONDED by an asynchronous system job, after some time of inactivity</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946968611"/>
                  </a:ext>
                </a:extLst>
              </a:tr>
            </a:tbl>
          </a:graphicData>
        </a:graphic>
      </p:graphicFrame>
    </p:spTree>
    <p:extLst>
      <p:ext uri="{BB962C8B-B14F-4D97-AF65-F5344CB8AC3E}">
        <p14:creationId xmlns:p14="http://schemas.microsoft.com/office/powerpoint/2010/main" val="15519686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0ABF-41C0-4FE4-9CBE-FA7D9DAD158F}"/>
              </a:ext>
            </a:extLst>
          </p:cNvPr>
          <p:cNvSpPr>
            <a:spLocks noGrp="1"/>
          </p:cNvSpPr>
          <p:nvPr>
            <p:ph type="title"/>
          </p:nvPr>
        </p:nvSpPr>
        <p:spPr>
          <a:xfrm>
            <a:off x="835155" y="872128"/>
            <a:ext cx="10175631" cy="1111843"/>
          </a:xfrm>
        </p:spPr>
        <p:txBody>
          <a:bodyPr anchor="ctr">
            <a:normAutofit/>
          </a:bodyPr>
          <a:lstStyle/>
          <a:p>
            <a:pPr algn="ctr"/>
            <a:r>
              <a:rPr lang="en-IN" sz="4000" dirty="0"/>
              <a:t>Message Status</a:t>
            </a:r>
          </a:p>
        </p:txBody>
      </p:sp>
      <p:graphicFrame>
        <p:nvGraphicFramePr>
          <p:cNvPr id="7" name="Content Placeholder 3">
            <a:extLst>
              <a:ext uri="{FF2B5EF4-FFF2-40B4-BE49-F238E27FC236}">
                <a16:creationId xmlns:a16="http://schemas.microsoft.com/office/drawing/2014/main" id="{DB953F60-11A0-459D-9B93-8E7E5761D432}"/>
              </a:ext>
            </a:extLst>
          </p:cNvPr>
          <p:cNvGraphicFramePr>
            <a:graphicFrameLocks/>
          </p:cNvGraphicFramePr>
          <p:nvPr/>
        </p:nvGraphicFramePr>
        <p:xfrm>
          <a:off x="835155" y="2723819"/>
          <a:ext cx="10515596" cy="3262054"/>
        </p:xfrm>
        <a:graphic>
          <a:graphicData uri="http://schemas.openxmlformats.org/drawingml/2006/table">
            <a:tbl>
              <a:tblPr firstRow="1" bandRow="1">
                <a:tableStyleId>{3B4B98B0-60AC-42C2-AFA5-B58CD77FA1E5}</a:tableStyleId>
              </a:tblPr>
              <a:tblGrid>
                <a:gridCol w="3317816">
                  <a:extLst>
                    <a:ext uri="{9D8B030D-6E8A-4147-A177-3AD203B41FA5}">
                      <a16:colId xmlns:a16="http://schemas.microsoft.com/office/drawing/2014/main" val="3896905468"/>
                    </a:ext>
                  </a:extLst>
                </a:gridCol>
                <a:gridCol w="7197780">
                  <a:extLst>
                    <a:ext uri="{9D8B030D-6E8A-4147-A177-3AD203B41FA5}">
                      <a16:colId xmlns:a16="http://schemas.microsoft.com/office/drawing/2014/main" val="1565078541"/>
                    </a:ext>
                  </a:extLst>
                </a:gridCol>
              </a:tblGrid>
              <a:tr h="387920">
                <a:tc gridSpan="2">
                  <a:txBody>
                    <a:bodyPr/>
                    <a:lstStyle/>
                    <a:p>
                      <a:r>
                        <a:rPr lang="en-IN" sz="1700"/>
                        <a:t>Status of Aggregated Messages</a:t>
                      </a:r>
                    </a:p>
                  </a:txBody>
                  <a:tcPr marL="88164" marR="88164" marT="44083" marB="44083" anchor="ctr"/>
                </a:tc>
                <a:tc hMerge="1">
                  <a:txBody>
                    <a:bodyPr/>
                    <a:lstStyle/>
                    <a:p>
                      <a:endParaRPr lang="en-IN"/>
                    </a:p>
                  </a:txBody>
                  <a:tcPr/>
                </a:tc>
                <a:extLst>
                  <a:ext uri="{0D108BD9-81ED-4DB2-BD59-A6C34878D82A}">
                    <a16:rowId xmlns:a16="http://schemas.microsoft.com/office/drawing/2014/main" val="4177212979"/>
                  </a:ext>
                </a:extLst>
              </a:tr>
              <a:tr h="387920">
                <a:tc>
                  <a:txBody>
                    <a:bodyPr/>
                    <a:lstStyle/>
                    <a:p>
                      <a:pPr fontAlgn="t"/>
                      <a:r>
                        <a:rPr lang="en-IN" sz="1700">
                          <a:effectLst/>
                        </a:rPr>
                        <a:t>Status</a:t>
                      </a:r>
                    </a:p>
                  </a:txBody>
                  <a:tcPr marL="88164" marR="88164" marT="44083" marB="44083"/>
                </a:tc>
                <a:tc>
                  <a:txBody>
                    <a:bodyPr/>
                    <a:lstStyle/>
                    <a:p>
                      <a:pPr fontAlgn="t"/>
                      <a:r>
                        <a:rPr lang="en-IN" sz="1700">
                          <a:effectLst/>
                        </a:rPr>
                        <a:t>Description</a:t>
                      </a:r>
                    </a:p>
                  </a:txBody>
                  <a:tcPr marL="88164" marR="88164" marT="44083" marB="44083"/>
                </a:tc>
                <a:extLst>
                  <a:ext uri="{0D108BD9-81ED-4DB2-BD59-A6C34878D82A}">
                    <a16:rowId xmlns:a16="http://schemas.microsoft.com/office/drawing/2014/main" val="1328001411"/>
                  </a:ext>
                </a:extLst>
              </a:tr>
              <a:tr h="1181392">
                <a:tc>
                  <a:txBody>
                    <a:bodyPr/>
                    <a:lstStyle/>
                    <a:p>
                      <a:pPr fontAlgn="t"/>
                      <a:r>
                        <a:rPr lang="en-IN" sz="1700">
                          <a:effectLst/>
                        </a:rPr>
                        <a:t>PROCESSING</a:t>
                      </a:r>
                    </a:p>
                  </a:txBody>
                  <a:tcPr marL="88164" marR="88164" marT="44083" marB="44083"/>
                </a:tc>
                <a:tc>
                  <a:txBody>
                    <a:bodyPr/>
                    <a:lstStyle/>
                    <a:p>
                      <a:pPr fontAlgn="t"/>
                      <a:r>
                        <a:rPr lang="en-US" sz="1700">
                          <a:effectLst/>
                        </a:rPr>
                        <a:t>Is set as soon as the aggregation process is started and remains as long as the aggregate is still open for further messages. Note that this status can in many situations be shown for quite some time (even days) – depending on the applied aggregation use case.</a:t>
                      </a:r>
                    </a:p>
                  </a:txBody>
                  <a:tcPr marL="88164" marR="88164" marT="44083" marB="44083"/>
                </a:tc>
                <a:extLst>
                  <a:ext uri="{0D108BD9-81ED-4DB2-BD59-A6C34878D82A}">
                    <a16:rowId xmlns:a16="http://schemas.microsoft.com/office/drawing/2014/main" val="3903183572"/>
                  </a:ext>
                </a:extLst>
              </a:tr>
              <a:tr h="652411">
                <a:tc>
                  <a:txBody>
                    <a:bodyPr/>
                    <a:lstStyle/>
                    <a:p>
                      <a:pPr fontAlgn="t"/>
                      <a:r>
                        <a:rPr lang="en-IN" sz="1700">
                          <a:effectLst/>
                        </a:rPr>
                        <a:t>FAILED</a:t>
                      </a:r>
                    </a:p>
                  </a:txBody>
                  <a:tcPr marL="88164" marR="88164" marT="44083" marB="44083"/>
                </a:tc>
                <a:tc>
                  <a:txBody>
                    <a:bodyPr/>
                    <a:lstStyle/>
                    <a:p>
                      <a:pPr fontAlgn="t"/>
                      <a:r>
                        <a:rPr lang="en-US" sz="1700">
                          <a:effectLst/>
                        </a:rPr>
                        <a:t>Is set when the aggregated message (after aggregation process has successfully been finished) fails.</a:t>
                      </a:r>
                    </a:p>
                  </a:txBody>
                  <a:tcPr marL="88164" marR="88164" marT="44083" marB="44083"/>
                </a:tc>
                <a:extLst>
                  <a:ext uri="{0D108BD9-81ED-4DB2-BD59-A6C34878D82A}">
                    <a16:rowId xmlns:a16="http://schemas.microsoft.com/office/drawing/2014/main" val="4275960993"/>
                  </a:ext>
                </a:extLst>
              </a:tr>
              <a:tr h="652411">
                <a:tc>
                  <a:txBody>
                    <a:bodyPr/>
                    <a:lstStyle/>
                    <a:p>
                      <a:pPr fontAlgn="t"/>
                      <a:r>
                        <a:rPr lang="en-IN" sz="1700">
                          <a:effectLst/>
                        </a:rPr>
                        <a:t>RETRY</a:t>
                      </a:r>
                    </a:p>
                  </a:txBody>
                  <a:tcPr marL="88164" marR="88164" marT="44083" marB="44083"/>
                </a:tc>
                <a:tc>
                  <a:txBody>
                    <a:bodyPr/>
                    <a:lstStyle/>
                    <a:p>
                      <a:pPr fontAlgn="t"/>
                      <a:r>
                        <a:rPr lang="en-US" sz="1700">
                          <a:effectLst/>
                        </a:rPr>
                        <a:t>Is set when the aggregated message (after aggregation process has successfully been finished) runs into an error and sending it’s retried.</a:t>
                      </a:r>
                    </a:p>
                  </a:txBody>
                  <a:tcPr marL="88164" marR="88164" marT="44083" marB="44083"/>
                </a:tc>
                <a:extLst>
                  <a:ext uri="{0D108BD9-81ED-4DB2-BD59-A6C34878D82A}">
                    <a16:rowId xmlns:a16="http://schemas.microsoft.com/office/drawing/2014/main" val="157088205"/>
                  </a:ext>
                </a:extLst>
              </a:tr>
            </a:tbl>
          </a:graphicData>
        </a:graphic>
      </p:graphicFrame>
    </p:spTree>
    <p:extLst>
      <p:ext uri="{BB962C8B-B14F-4D97-AF65-F5344CB8AC3E}">
        <p14:creationId xmlns:p14="http://schemas.microsoft.com/office/powerpoint/2010/main" val="17422477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00499-46B6-4388-94BD-F9472E8AEB8F}"/>
              </a:ext>
            </a:extLst>
          </p:cNvPr>
          <p:cNvSpPr>
            <a:spLocks noGrp="1"/>
          </p:cNvSpPr>
          <p:nvPr>
            <p:ph type="title"/>
          </p:nvPr>
        </p:nvSpPr>
        <p:spPr/>
        <p:txBody>
          <a:bodyPr>
            <a:normAutofit fontScale="90000"/>
          </a:bodyPr>
          <a:lstStyle/>
          <a:p>
            <a:r>
              <a:rPr lang="en-IN" b="0" i="0" dirty="0">
                <a:solidFill>
                  <a:srgbClr val="333333"/>
                </a:solidFill>
                <a:effectLst/>
                <a:latin typeface="72"/>
              </a:rPr>
              <a:t>Message Processing Log</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1898E85-CCC7-4B80-AC51-7F9A30F01EBD}"/>
              </a:ext>
            </a:extLst>
          </p:cNvPr>
          <p:cNvSpPr>
            <a:spLocks noGrp="1"/>
          </p:cNvSpPr>
          <p:nvPr>
            <p:ph idx="1"/>
          </p:nvPr>
        </p:nvSpPr>
        <p:spPr/>
        <p:txBody>
          <a:bodyPr/>
          <a:lstStyle/>
          <a:p>
            <a:pPr algn="l"/>
            <a:r>
              <a:rPr lang="en-US" b="0" i="0" dirty="0">
                <a:solidFill>
                  <a:srgbClr val="333333"/>
                </a:solidFill>
                <a:effectLst/>
                <a:latin typeface="72"/>
              </a:rPr>
              <a:t>The message processing log displays structured information of a message.</a:t>
            </a:r>
          </a:p>
          <a:p>
            <a:pPr algn="l"/>
            <a:r>
              <a:rPr lang="en-US" b="0" i="0" dirty="0">
                <a:solidFill>
                  <a:srgbClr val="333333"/>
                </a:solidFill>
                <a:effectLst/>
                <a:latin typeface="72"/>
              </a:rPr>
              <a:t>Select a message from the list. In the view section, the header shows the integration flow name, the processing date and the time of its last update.</a:t>
            </a:r>
          </a:p>
          <a:p>
            <a:endParaRPr lang="en-IN" dirty="0"/>
          </a:p>
        </p:txBody>
      </p:sp>
    </p:spTree>
    <p:extLst>
      <p:ext uri="{BB962C8B-B14F-4D97-AF65-F5344CB8AC3E}">
        <p14:creationId xmlns:p14="http://schemas.microsoft.com/office/powerpoint/2010/main" val="1996351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237B-3C10-494B-B2E6-0210ADDCA151}"/>
              </a:ext>
            </a:extLst>
          </p:cNvPr>
          <p:cNvSpPr>
            <a:spLocks noGrp="1"/>
          </p:cNvSpPr>
          <p:nvPr>
            <p:ph type="title"/>
          </p:nvPr>
        </p:nvSpPr>
        <p:spPr>
          <a:xfrm>
            <a:off x="1008186" y="174033"/>
            <a:ext cx="10175631" cy="1111843"/>
          </a:xfrm>
        </p:spPr>
        <p:txBody>
          <a:bodyPr anchor="ctr">
            <a:normAutofit/>
          </a:bodyPr>
          <a:lstStyle/>
          <a:p>
            <a:pPr algn="ctr" eaLnBrk="0" fontAlgn="base" hangingPunct="0">
              <a:spcAft>
                <a:spcPct val="0"/>
              </a:spcAft>
            </a:pPr>
            <a:r>
              <a:rPr lang="en-US" altLang="en-US" sz="3700" dirty="0">
                <a:latin typeface="Arial" panose="020B0604020202020204" pitchFamily="34" charset="0"/>
              </a:rPr>
              <a:t>Message Processing Logs</a:t>
            </a:r>
          </a:p>
        </p:txBody>
      </p:sp>
      <p:sp>
        <p:nvSpPr>
          <p:cNvPr id="10" name="Content Placeholder 9">
            <a:extLst>
              <a:ext uri="{FF2B5EF4-FFF2-40B4-BE49-F238E27FC236}">
                <a16:creationId xmlns:a16="http://schemas.microsoft.com/office/drawing/2014/main" id="{497AECA5-168C-8956-9B24-518CF76FE886}"/>
              </a:ext>
            </a:extLst>
          </p:cNvPr>
          <p:cNvSpPr>
            <a:spLocks noGrp="1"/>
          </p:cNvSpPr>
          <p:nvPr>
            <p:ph idx="1"/>
          </p:nvPr>
        </p:nvSpPr>
        <p:spPr>
          <a:xfrm>
            <a:off x="1008185" y="1459907"/>
            <a:ext cx="10175631" cy="767904"/>
          </a:xfrm>
        </p:spPr>
        <p:txBody>
          <a:bodyPr anchor="ctr">
            <a:normAutofit/>
          </a:bodyPr>
          <a:lstStyle/>
          <a:p>
            <a:pPr algn="ctr"/>
            <a:r>
              <a:rPr lang="en-US" altLang="en-US" sz="2000" dirty="0">
                <a:latin typeface="72"/>
              </a:rPr>
              <a:t>The logs section shows the number of runs as well as the following information:</a:t>
            </a:r>
            <a:endParaRPr lang="en-US" sz="2000" dirty="0"/>
          </a:p>
        </p:txBody>
      </p:sp>
      <p:graphicFrame>
        <p:nvGraphicFramePr>
          <p:cNvPr id="8" name="Content Placeholder 3">
            <a:extLst>
              <a:ext uri="{FF2B5EF4-FFF2-40B4-BE49-F238E27FC236}">
                <a16:creationId xmlns:a16="http://schemas.microsoft.com/office/drawing/2014/main" id="{E48A3CC9-06D9-4F8D-9F53-5E9103FE30AA}"/>
              </a:ext>
            </a:extLst>
          </p:cNvPr>
          <p:cNvGraphicFramePr>
            <a:graphicFrameLocks/>
          </p:cNvGraphicFramePr>
          <p:nvPr/>
        </p:nvGraphicFramePr>
        <p:xfrm>
          <a:off x="835155" y="2487409"/>
          <a:ext cx="10515595" cy="3734880"/>
        </p:xfrm>
        <a:graphic>
          <a:graphicData uri="http://schemas.openxmlformats.org/drawingml/2006/table">
            <a:tbl>
              <a:tblPr firstRow="1" bandRow="1">
                <a:solidFill>
                  <a:schemeClr val="tx1">
                    <a:lumMod val="75000"/>
                    <a:lumOff val="25000"/>
                  </a:schemeClr>
                </a:solidFill>
              </a:tblPr>
              <a:tblGrid>
                <a:gridCol w="2731240">
                  <a:extLst>
                    <a:ext uri="{9D8B030D-6E8A-4147-A177-3AD203B41FA5}">
                      <a16:colId xmlns:a16="http://schemas.microsoft.com/office/drawing/2014/main" val="506451348"/>
                    </a:ext>
                  </a:extLst>
                </a:gridCol>
                <a:gridCol w="7784355">
                  <a:extLst>
                    <a:ext uri="{9D8B030D-6E8A-4147-A177-3AD203B41FA5}">
                      <a16:colId xmlns:a16="http://schemas.microsoft.com/office/drawing/2014/main" val="4187246709"/>
                    </a:ext>
                  </a:extLst>
                </a:gridCol>
              </a:tblGrid>
              <a:tr h="466860">
                <a:tc gridSpan="2">
                  <a:txBody>
                    <a:bodyPr/>
                    <a:lstStyle/>
                    <a:p>
                      <a:r>
                        <a:rPr lang="en-IN" sz="1500" b="0" cap="none" spc="0">
                          <a:solidFill>
                            <a:schemeClr val="bg1"/>
                          </a:solidFill>
                        </a:rPr>
                        <a:t>Runs</a:t>
                      </a:r>
                    </a:p>
                  </a:txBody>
                  <a:tcPr marL="128223" marR="98632" marT="98632" marB="9863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1236335932"/>
                  </a:ext>
                </a:extLst>
              </a:tr>
              <a:tr h="466860">
                <a:tc>
                  <a:txBody>
                    <a:bodyPr/>
                    <a:lstStyle/>
                    <a:p>
                      <a:pPr fontAlgn="t"/>
                      <a:r>
                        <a:rPr lang="en-IN" sz="1500" cap="none" spc="0">
                          <a:solidFill>
                            <a:schemeClr val="bg1"/>
                          </a:solidFill>
                          <a:effectLst/>
                        </a:rPr>
                        <a:t>Property</a:t>
                      </a:r>
                    </a:p>
                  </a:txBody>
                  <a:tcPr marL="128223" marR="98632" marT="98632" marB="98632">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IN" sz="1500" cap="none" spc="0">
                          <a:solidFill>
                            <a:schemeClr val="bg1"/>
                          </a:solidFill>
                          <a:effectLst/>
                        </a:rPr>
                        <a:t>Description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4091012321"/>
                  </a:ext>
                </a:extLst>
              </a:tr>
              <a:tr h="466860">
                <a:tc>
                  <a:txBody>
                    <a:bodyPr/>
                    <a:lstStyle/>
                    <a:p>
                      <a:pPr fontAlgn="t"/>
                      <a:r>
                        <a:rPr lang="en-IN" sz="1500" b="1" cap="none" spc="0">
                          <a:solidFill>
                            <a:schemeClr val="bg1"/>
                          </a:solidFill>
                          <a:effectLst/>
                        </a:rPr>
                        <a:t>#</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a:solidFill>
                            <a:schemeClr val="bg1"/>
                          </a:solidFill>
                          <a:effectLst/>
                        </a:rPr>
                        <a:t>Displays the sequential number of the run</a:t>
                      </a: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537723252"/>
                  </a:ext>
                </a:extLst>
              </a:tr>
              <a:tr h="466860">
                <a:tc>
                  <a:txBody>
                    <a:bodyPr/>
                    <a:lstStyle/>
                    <a:p>
                      <a:pPr fontAlgn="t"/>
                      <a:r>
                        <a:rPr lang="en-IN" sz="1500" b="1" cap="none" spc="0">
                          <a:solidFill>
                            <a:schemeClr val="bg1"/>
                          </a:solidFill>
                          <a:effectLst/>
                        </a:rPr>
                        <a:t>Started At</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US" sz="1500" cap="none" spc="0" dirty="0">
                          <a:solidFill>
                            <a:schemeClr val="bg1"/>
                          </a:solidFill>
                          <a:effectLst/>
                        </a:rPr>
                        <a:t>Displays the date and time of the last run.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3364926501"/>
                  </a:ext>
                </a:extLst>
              </a:tr>
              <a:tr h="466860">
                <a:tc>
                  <a:txBody>
                    <a:bodyPr/>
                    <a:lstStyle/>
                    <a:p>
                      <a:pPr fontAlgn="t"/>
                      <a:r>
                        <a:rPr lang="en-IN" sz="1500" b="1" cap="none" spc="0">
                          <a:solidFill>
                            <a:schemeClr val="bg1"/>
                          </a:solidFill>
                          <a:effectLst/>
                        </a:rPr>
                        <a:t>Duration</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dirty="0">
                          <a:solidFill>
                            <a:schemeClr val="bg1"/>
                          </a:solidFill>
                          <a:effectLst/>
                        </a:rPr>
                        <a:t>Displays the duration of the processing run in </a:t>
                      </a:r>
                      <a:r>
                        <a:rPr lang="en-US" sz="1500" i="1" cap="none" spc="0" dirty="0" err="1">
                          <a:solidFill>
                            <a:schemeClr val="bg1"/>
                          </a:solidFill>
                          <a:effectLst/>
                        </a:rPr>
                        <a:t>ms</a:t>
                      </a:r>
                      <a:r>
                        <a:rPr lang="en-US" sz="1500" cap="none" spc="0" dirty="0" err="1">
                          <a:solidFill>
                            <a:schemeClr val="bg1"/>
                          </a:solidFill>
                          <a:effectLst/>
                        </a:rPr>
                        <a:t>.</a:t>
                      </a:r>
                      <a:endParaRPr lang="en-US" sz="1500" cap="none" spc="0" dirty="0">
                        <a:solidFill>
                          <a:schemeClr val="bg1"/>
                        </a:solidFill>
                        <a:effectLst/>
                      </a:endParaRP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634268569"/>
                  </a:ext>
                </a:extLst>
              </a:tr>
              <a:tr h="466860">
                <a:tc>
                  <a:txBody>
                    <a:bodyPr/>
                    <a:lstStyle/>
                    <a:p>
                      <a:pPr fontAlgn="t"/>
                      <a:r>
                        <a:rPr lang="en-IN" sz="1500" b="1" cap="none" spc="0">
                          <a:solidFill>
                            <a:schemeClr val="bg1"/>
                          </a:solidFill>
                          <a:effectLst/>
                        </a:rPr>
                        <a:t>Log Level</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IN" sz="1500" cap="none" spc="0" dirty="0">
                          <a:solidFill>
                            <a:schemeClr val="bg1"/>
                          </a:solidFill>
                          <a:effectLst/>
                        </a:rPr>
                        <a:t>Displays the log level.</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071997906"/>
                  </a:ext>
                </a:extLst>
              </a:tr>
              <a:tr h="466860">
                <a:tc>
                  <a:txBody>
                    <a:bodyPr/>
                    <a:lstStyle/>
                    <a:p>
                      <a:pPr fontAlgn="t"/>
                      <a:r>
                        <a:rPr lang="en-IN" sz="1500" b="1" cap="none" spc="0">
                          <a:solidFill>
                            <a:schemeClr val="bg1"/>
                          </a:solidFill>
                          <a:effectLst/>
                        </a:rPr>
                        <a:t>Process ID</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dirty="0">
                          <a:solidFill>
                            <a:schemeClr val="bg1"/>
                          </a:solidFill>
                          <a:effectLst/>
                        </a:rPr>
                        <a:t>Displays the ID of the worker node on which the run was executed.</a:t>
                      </a: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230727106"/>
                  </a:ext>
                </a:extLst>
              </a:tr>
              <a:tr h="466860">
                <a:tc>
                  <a:txBody>
                    <a:bodyPr/>
                    <a:lstStyle/>
                    <a:p>
                      <a:pPr fontAlgn="t"/>
                      <a:r>
                        <a:rPr lang="en-IN" sz="1500" b="1" cap="none" spc="0">
                          <a:solidFill>
                            <a:schemeClr val="bg1"/>
                          </a:solidFill>
                          <a:effectLst/>
                        </a:rPr>
                        <a:t>Status</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fontAlgn="t"/>
                      <a:r>
                        <a:rPr lang="en-US" sz="1500" cap="none" spc="0" dirty="0">
                          <a:solidFill>
                            <a:schemeClr val="bg1"/>
                          </a:solidFill>
                          <a:effectLst/>
                        </a:rPr>
                        <a:t>Displays the intermediate status of the message processing log after this run.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158767418"/>
                  </a:ext>
                </a:extLst>
              </a:tr>
            </a:tbl>
          </a:graphicData>
        </a:graphic>
      </p:graphicFrame>
    </p:spTree>
    <p:extLst>
      <p:ext uri="{BB962C8B-B14F-4D97-AF65-F5344CB8AC3E}">
        <p14:creationId xmlns:p14="http://schemas.microsoft.com/office/powerpoint/2010/main" val="1573367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C8DF-2D18-4FD9-A621-B2F829B8DD73}"/>
              </a:ext>
            </a:extLst>
          </p:cNvPr>
          <p:cNvSpPr>
            <a:spLocks noGrp="1"/>
          </p:cNvSpPr>
          <p:nvPr>
            <p:ph type="title"/>
          </p:nvPr>
        </p:nvSpPr>
        <p:spPr/>
        <p:txBody>
          <a:bodyPr/>
          <a:lstStyle/>
          <a:p>
            <a:r>
              <a:rPr lang="en-IN" b="1" i="0" dirty="0">
                <a:solidFill>
                  <a:srgbClr val="333333"/>
                </a:solidFill>
                <a:effectLst/>
                <a:latin typeface="72"/>
              </a:rPr>
              <a:t>Envelope Icons</a:t>
            </a:r>
            <a:endParaRPr lang="en-IN" dirty="0"/>
          </a:p>
        </p:txBody>
      </p:sp>
      <p:sp>
        <p:nvSpPr>
          <p:cNvPr id="3" name="Content Placeholder 2">
            <a:extLst>
              <a:ext uri="{FF2B5EF4-FFF2-40B4-BE49-F238E27FC236}">
                <a16:creationId xmlns:a16="http://schemas.microsoft.com/office/drawing/2014/main" id="{3D2FA5B5-84B4-4F49-9E64-476BE4D7A903}"/>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F5E157EF-BE4B-42C2-B93F-7AAC919225BE}"/>
              </a:ext>
            </a:extLst>
          </p:cNvPr>
          <p:cNvGraphicFramePr>
            <a:graphicFrameLocks noChangeAspect="1"/>
          </p:cNvGraphicFramePr>
          <p:nvPr/>
        </p:nvGraphicFramePr>
        <p:xfrm>
          <a:off x="2028792" y="2019417"/>
          <a:ext cx="6990080" cy="3861707"/>
        </p:xfrm>
        <a:graphic>
          <a:graphicData uri="http://schemas.openxmlformats.org/presentationml/2006/ole">
            <mc:AlternateContent xmlns:mc="http://schemas.openxmlformats.org/markup-compatibility/2006">
              <mc:Choice xmlns:v="urn:schemas-microsoft-com:vml" Requires="v">
                <p:oleObj name="Bitmap Image" r:id="rId2" imgW="5689440" imgH="3143160" progId="PBrush">
                  <p:embed/>
                </p:oleObj>
              </mc:Choice>
              <mc:Fallback>
                <p:oleObj name="Bitmap Image" r:id="rId2" imgW="5689440" imgH="3143160" progId="PBrush">
                  <p:embed/>
                  <p:pic>
                    <p:nvPicPr>
                      <p:cNvPr id="5" name="Object 4">
                        <a:extLst>
                          <a:ext uri="{FF2B5EF4-FFF2-40B4-BE49-F238E27FC236}">
                            <a16:creationId xmlns:a16="http://schemas.microsoft.com/office/drawing/2014/main" id="{F5E157EF-BE4B-42C2-B93F-7AAC919225BE}"/>
                          </a:ext>
                        </a:extLst>
                      </p:cNvPr>
                      <p:cNvPicPr/>
                      <p:nvPr/>
                    </p:nvPicPr>
                    <p:blipFill>
                      <a:blip r:embed="rId3"/>
                      <a:stretch>
                        <a:fillRect/>
                      </a:stretch>
                    </p:blipFill>
                    <p:spPr>
                      <a:xfrm>
                        <a:off x="2028792" y="2019417"/>
                        <a:ext cx="6990080" cy="3861707"/>
                      </a:xfrm>
                      <a:prstGeom prst="rect">
                        <a:avLst/>
                      </a:prstGeom>
                    </p:spPr>
                  </p:pic>
                </p:oleObj>
              </mc:Fallback>
            </mc:AlternateContent>
          </a:graphicData>
        </a:graphic>
      </p:graphicFrame>
      <p:pic>
        <p:nvPicPr>
          <p:cNvPr id="7169" name="Picture 1">
            <a:extLst>
              <a:ext uri="{FF2B5EF4-FFF2-40B4-BE49-F238E27FC236}">
                <a16:creationId xmlns:a16="http://schemas.microsoft.com/office/drawing/2014/main" id="{4CD879F6-F2DB-48A3-888F-C06B8FE82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333375"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B1169C3-F3D8-4CE8-AF9F-40F6C6CEC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3048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C70972BE-3FD7-4EFA-96E5-A2367559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2381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2DCE1D-92F6-464D-B41C-EE47871001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
            <a:ext cx="219075" cy="18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8040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DCD-879D-4F10-A1EC-A92DF1EB15AB}"/>
              </a:ext>
            </a:extLst>
          </p:cNvPr>
          <p:cNvSpPr>
            <a:spLocks noGrp="1"/>
          </p:cNvSpPr>
          <p:nvPr>
            <p:ph type="title"/>
          </p:nvPr>
        </p:nvSpPr>
        <p:spPr/>
        <p:txBody>
          <a:bodyPr>
            <a:normAutofit fontScale="90000"/>
          </a:bodyPr>
          <a:lstStyle/>
          <a:p>
            <a:r>
              <a:rPr lang="en-IN" b="0" i="0" dirty="0">
                <a:solidFill>
                  <a:srgbClr val="333333"/>
                </a:solidFill>
                <a:effectLst/>
                <a:latin typeface="72"/>
              </a:rPr>
              <a:t>Setting Log Levels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1B71AE5-F89C-4480-A8DD-7842118AB659}"/>
              </a:ext>
            </a:extLst>
          </p:cNvPr>
          <p:cNvSpPr>
            <a:spLocks noGrp="1"/>
          </p:cNvSpPr>
          <p:nvPr>
            <p:ph idx="1"/>
          </p:nvPr>
        </p:nvSpPr>
        <p:spPr/>
        <p:txBody>
          <a:bodyPr/>
          <a:lstStyle/>
          <a:p>
            <a:r>
              <a:rPr lang="en-US" b="0" i="0" dirty="0">
                <a:solidFill>
                  <a:srgbClr val="333333"/>
                </a:solidFill>
                <a:effectLst/>
                <a:latin typeface="72"/>
              </a:rPr>
              <a:t>The log level for the message processing log specifies the granularity of information collected by the message processing log</a:t>
            </a:r>
          </a:p>
          <a:p>
            <a:pPr algn="l"/>
            <a:r>
              <a:rPr lang="en-US" b="0" i="0" dirty="0">
                <a:solidFill>
                  <a:srgbClr val="333333"/>
                </a:solidFill>
                <a:effectLst/>
                <a:latin typeface="72"/>
              </a:rPr>
              <a:t>You can set the log level for an integration flow scenario in the </a:t>
            </a:r>
            <a:r>
              <a:rPr lang="en-US" b="1" i="0" dirty="0">
                <a:solidFill>
                  <a:srgbClr val="333333"/>
                </a:solidFill>
                <a:effectLst/>
                <a:latin typeface="72"/>
              </a:rPr>
              <a:t>Manage Integration Content</a:t>
            </a:r>
            <a:r>
              <a:rPr lang="en-US" b="0" i="0" dirty="0">
                <a:solidFill>
                  <a:srgbClr val="333333"/>
                </a:solidFill>
                <a:effectLst/>
                <a:latin typeface="72"/>
              </a:rPr>
              <a:t> page of the </a:t>
            </a:r>
            <a:r>
              <a:rPr lang="en-US" b="1" i="0" dirty="0">
                <a:solidFill>
                  <a:srgbClr val="333333"/>
                </a:solidFill>
                <a:effectLst/>
                <a:latin typeface="72"/>
              </a:rPr>
              <a:t>Web-based Monitor</a:t>
            </a:r>
            <a:r>
              <a:rPr lang="en-US" b="0" i="0" dirty="0">
                <a:solidFill>
                  <a:srgbClr val="333333"/>
                </a:solidFill>
                <a:effectLst/>
                <a:latin typeface="72"/>
              </a:rPr>
              <a:t>.</a:t>
            </a:r>
          </a:p>
          <a:p>
            <a:pPr algn="l"/>
            <a:r>
              <a:rPr lang="en-US" b="0" i="0" dirty="0">
                <a:solidFill>
                  <a:srgbClr val="333333"/>
                </a:solidFill>
                <a:effectLst/>
                <a:latin typeface="72"/>
              </a:rPr>
              <a:t>Select your integration flow in the </a:t>
            </a:r>
            <a:r>
              <a:rPr lang="en-US" b="1" i="0" dirty="0">
                <a:solidFill>
                  <a:srgbClr val="333333"/>
                </a:solidFill>
                <a:effectLst/>
                <a:latin typeface="72"/>
              </a:rPr>
              <a:t>Manage Integration Content</a:t>
            </a:r>
            <a:r>
              <a:rPr lang="en-US" b="0" i="0" dirty="0">
                <a:solidFill>
                  <a:srgbClr val="333333"/>
                </a:solidFill>
                <a:effectLst/>
                <a:latin typeface="72"/>
              </a:rPr>
              <a:t> and set the log level for this integration flow in the </a:t>
            </a:r>
            <a:r>
              <a:rPr lang="en-US" b="1" i="0" dirty="0">
                <a:solidFill>
                  <a:srgbClr val="333333"/>
                </a:solidFill>
                <a:effectLst/>
                <a:latin typeface="72"/>
              </a:rPr>
              <a:t>Log Configuration</a:t>
            </a:r>
            <a:r>
              <a:rPr lang="en-US" b="0" i="0" dirty="0">
                <a:solidFill>
                  <a:srgbClr val="333333"/>
                </a:solidFill>
                <a:effectLst/>
                <a:latin typeface="72"/>
              </a:rPr>
              <a:t> section.</a:t>
            </a:r>
          </a:p>
          <a:p>
            <a:endParaRPr lang="en-IN" dirty="0"/>
          </a:p>
        </p:txBody>
      </p:sp>
    </p:spTree>
    <p:extLst>
      <p:ext uri="{BB962C8B-B14F-4D97-AF65-F5344CB8AC3E}">
        <p14:creationId xmlns:p14="http://schemas.microsoft.com/office/powerpoint/2010/main" val="2168095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36D0-7DA0-4A4A-96C0-BA794A17C4C0}"/>
              </a:ext>
            </a:extLst>
          </p:cNvPr>
          <p:cNvSpPr>
            <a:spLocks noGrp="1"/>
          </p:cNvSpPr>
          <p:nvPr>
            <p:ph type="title"/>
          </p:nvPr>
        </p:nvSpPr>
        <p:spPr>
          <a:xfrm>
            <a:off x="1008186" y="174033"/>
            <a:ext cx="10175631" cy="1111843"/>
          </a:xfrm>
        </p:spPr>
        <p:txBody>
          <a:bodyPr anchor="ctr">
            <a:normAutofit/>
          </a:bodyPr>
          <a:lstStyle/>
          <a:p>
            <a:pPr algn="ctr"/>
            <a:r>
              <a:rPr lang="en-IN" sz="4000" dirty="0"/>
              <a:t>Setting Log Level</a:t>
            </a:r>
          </a:p>
        </p:txBody>
      </p:sp>
      <p:graphicFrame>
        <p:nvGraphicFramePr>
          <p:cNvPr id="7" name="Content Placeholder 3">
            <a:extLst>
              <a:ext uri="{FF2B5EF4-FFF2-40B4-BE49-F238E27FC236}">
                <a16:creationId xmlns:a16="http://schemas.microsoft.com/office/drawing/2014/main" id="{C4B7CBF0-8820-41C6-87B0-5DD4ED3742C3}"/>
              </a:ext>
            </a:extLst>
          </p:cNvPr>
          <p:cNvGraphicFramePr>
            <a:graphicFrameLocks/>
          </p:cNvGraphicFramePr>
          <p:nvPr/>
        </p:nvGraphicFramePr>
        <p:xfrm>
          <a:off x="1960309" y="2405150"/>
          <a:ext cx="8265290" cy="3899396"/>
        </p:xfrm>
        <a:graphic>
          <a:graphicData uri="http://schemas.openxmlformats.org/drawingml/2006/table">
            <a:tbl>
              <a:tblPr/>
              <a:tblGrid>
                <a:gridCol w="1405611">
                  <a:extLst>
                    <a:ext uri="{9D8B030D-6E8A-4147-A177-3AD203B41FA5}">
                      <a16:colId xmlns:a16="http://schemas.microsoft.com/office/drawing/2014/main" val="2931037505"/>
                    </a:ext>
                  </a:extLst>
                </a:gridCol>
                <a:gridCol w="6859679">
                  <a:extLst>
                    <a:ext uri="{9D8B030D-6E8A-4147-A177-3AD203B41FA5}">
                      <a16:colId xmlns:a16="http://schemas.microsoft.com/office/drawing/2014/main" val="1992733870"/>
                    </a:ext>
                  </a:extLst>
                </a:gridCol>
              </a:tblGrid>
              <a:tr h="172220">
                <a:tc>
                  <a:txBody>
                    <a:bodyPr/>
                    <a:lstStyle/>
                    <a:p>
                      <a:pPr fontAlgn="t"/>
                      <a:r>
                        <a:rPr lang="en-IN" sz="800">
                          <a:effectLst/>
                        </a:rPr>
                        <a:t>Log Level</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800">
                          <a:effectLst/>
                        </a:rPr>
                        <a:t>Description</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80032275"/>
                  </a:ext>
                </a:extLst>
              </a:tr>
              <a:tr h="296832">
                <a:tc>
                  <a:txBody>
                    <a:bodyPr/>
                    <a:lstStyle/>
                    <a:p>
                      <a:pPr fontAlgn="t"/>
                      <a:r>
                        <a:rPr lang="en-IN" sz="800">
                          <a:effectLst/>
                        </a:rPr>
                        <a:t>None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No data is recorded during message processing and no data is shown in data monitoring.</a:t>
                      </a:r>
                      <a:r>
                        <a:rPr lang="en-US" sz="800" b="1">
                          <a:effectLst/>
                        </a:rPr>
                        <a:t>Note</a:t>
                      </a:r>
                    </a:p>
                    <a:p>
                      <a:pPr fontAlgn="t"/>
                      <a:r>
                        <a:rPr lang="en-US" sz="800">
                          <a:effectLst/>
                        </a:rPr>
                        <a:t>In case data archiving is available on your tenant and configured for your integration flow, no data is archived for this specific integration flow.</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358611"/>
                  </a:ext>
                </a:extLst>
              </a:tr>
              <a:tr h="296832">
                <a:tc>
                  <a:txBody>
                    <a:bodyPr/>
                    <a:lstStyle/>
                    <a:p>
                      <a:pPr fontAlgn="t"/>
                      <a:r>
                        <a:rPr lang="en-IN" sz="800">
                          <a:effectLst/>
                        </a:rPr>
                        <a:t>Info</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Basic information is recorded during message processing. The header is always displayed.If there are failed messages, the message processing log retains and displays additional detailed information about the last 50 message steps.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4625478"/>
                  </a:ext>
                </a:extLst>
              </a:tr>
              <a:tr h="919892">
                <a:tc>
                  <a:txBody>
                    <a:bodyPr/>
                    <a:lstStyle/>
                    <a:p>
                      <a:pPr fontAlgn="t"/>
                      <a:r>
                        <a:rPr lang="en-IN" sz="800">
                          <a:effectLst/>
                        </a:rPr>
                        <a:t>Error</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The message processing log records basic information for failed message executions only. The message processing log retains and displays detailed information about the last 50 message steps. Use this log level, if you've no interest in recording completed messages.No message processing log attachments are recorded.</a:t>
                      </a:r>
                    </a:p>
                    <a:p>
                      <a:pPr fontAlgn="t"/>
                      <a:r>
                        <a:rPr lang="en-US" sz="800" b="1">
                          <a:effectLst/>
                        </a:rPr>
                        <a:t>Note</a:t>
                      </a:r>
                    </a:p>
                    <a:p>
                      <a:pPr fontAlgn="t"/>
                      <a:r>
                        <a:rPr lang="en-US" sz="800">
                          <a:effectLst/>
                        </a:rPr>
                        <a:t>In case data archiving is available on your tenant and configured for your integration flow, no data is archived for this specific integration flow.</a:t>
                      </a:r>
                    </a:p>
                    <a:p>
                      <a:pPr fontAlgn="t"/>
                      <a:r>
                        <a:rPr lang="en-US" sz="800">
                          <a:effectLst/>
                        </a:rPr>
                        <a:t>Specifics for log level Error: If you've defined a retry-scenario in your integration flow and set log level Error, a final successful retry isn't recorded. In particular, the overall Message Processing Log Status stays in status Retry or Failed although the message is finally successfully delivered.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2031077"/>
                  </a:ext>
                </a:extLst>
              </a:tr>
              <a:tr h="1169116">
                <a:tc>
                  <a:txBody>
                    <a:bodyPr/>
                    <a:lstStyle/>
                    <a:p>
                      <a:pPr fontAlgn="t"/>
                      <a:r>
                        <a:rPr lang="en-IN" sz="800">
                          <a:effectLst/>
                        </a:rPr>
                        <a:t>Debug</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the log level Debug is a high resource consuming feature, we recommend setting log level Debug only in a development or test environment!</a:t>
                      </a:r>
                    </a:p>
                    <a:p>
                      <a:pPr fontAlgn="t"/>
                      <a:r>
                        <a:rPr lang="en-US" sz="800">
                          <a:effectLst/>
                        </a:rPr>
                        <a:t>The message processing log records detailed information for all steps during message processing. While all steps (with headers and additional information) are accessible in the graphical UI, only the last 100 are shown in the text view of the message processing log. The log level debug expires after a certain period of time. After expiry, the log level switches back to the log level set before.</a:t>
                      </a:r>
                    </a:p>
                    <a:p>
                      <a:pPr fontAlgn="t"/>
                      <a:r>
                        <a:rPr lang="en-US" sz="800" b="1">
                          <a:effectLst/>
                        </a:rPr>
                        <a:t>Note</a:t>
                      </a:r>
                    </a:p>
                    <a:p>
                      <a:pPr fontAlgn="t"/>
                      <a:r>
                        <a:rPr lang="en-US" sz="800">
                          <a:effectLst/>
                        </a:rPr>
                        <a:t>in the Neo environment, the expiry time can be set in the Tenant Configuration. To request an extension of the expiry time, open a ticket on the component LOD-HCI-PI-OPS.</a:t>
                      </a:r>
                    </a:p>
                    <a:p>
                      <a:pPr fontAlgn="t"/>
                      <a:r>
                        <a:rPr lang="en-US" sz="800">
                          <a:effectLst/>
                        </a:rPr>
                        <a:t>In the Cloud Foundry environment, the expiry time is fixed and set to 24 hours.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26732820"/>
                  </a:ext>
                </a:extLst>
              </a:tr>
              <a:tr h="1044504">
                <a:tc>
                  <a:txBody>
                    <a:bodyPr/>
                    <a:lstStyle/>
                    <a:p>
                      <a:pPr fontAlgn="t"/>
                      <a:r>
                        <a:rPr lang="en-IN" sz="800">
                          <a:effectLst/>
                        </a:rPr>
                        <a:t>Trace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in the NEO environment , the log level Trace is a high resource consuming feature, we recommend setting log level Trace only in a development or test environment! SAP can disable this function for a specific tenant or adjust expiry and retention time.</a:t>
                      </a:r>
                    </a:p>
                    <a:p>
                      <a:pPr fontAlgn="t"/>
                      <a:r>
                        <a:rPr lang="en-US" sz="800">
                          <a:effectLst/>
                        </a:rPr>
                        <a:t>The message processing log records detailed information for all steps during message processing and additionally tracks the message content. The trace function expires after a certain period of time (default value: 10 minutes). After expiry, the log level switches back to the log level set before. The recorded message content is also only retained for a certain time (default value: 1 hour)</a:t>
                      </a:r>
                    </a:p>
                    <a:p>
                      <a:pPr fontAlgn="t">
                        <a:buFont typeface="Arial" panose="020B0604020202020204" pitchFamily="34" charset="0"/>
                        <a:buChar char="•"/>
                      </a:pPr>
                      <a:r>
                        <a:rPr lang="en-US" sz="800">
                          <a:effectLst/>
                        </a:rPr>
                        <a:t>Specifics for log level Trace:If the downloaded trace data, such as header value size and exchange properties exceed 10000 characters, they're truncated.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27410130"/>
                  </a:ext>
                </a:extLst>
              </a:tr>
            </a:tbl>
          </a:graphicData>
        </a:graphic>
      </p:graphicFrame>
    </p:spTree>
    <p:extLst>
      <p:ext uri="{BB962C8B-B14F-4D97-AF65-F5344CB8AC3E}">
        <p14:creationId xmlns:p14="http://schemas.microsoft.com/office/powerpoint/2010/main" val="78665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D121-FB3B-4F72-B449-5D9D5D434828}"/>
              </a:ext>
            </a:extLst>
          </p:cNvPr>
          <p:cNvSpPr>
            <a:spLocks noGrp="1"/>
          </p:cNvSpPr>
          <p:nvPr>
            <p:ph type="title"/>
          </p:nvPr>
        </p:nvSpPr>
        <p:spPr/>
        <p:txBody>
          <a:bodyPr>
            <a:normAutofit fontScale="90000"/>
          </a:bodyPr>
          <a:lstStyle/>
          <a:p>
            <a:r>
              <a:rPr lang="en-IN" b="0" i="0" dirty="0">
                <a:solidFill>
                  <a:srgbClr val="333333"/>
                </a:solidFill>
                <a:effectLst/>
                <a:latin typeface="72"/>
              </a:rPr>
              <a:t>Managing Integration Content</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17E8CF0E-12FF-4232-AEDB-CC8AE53AC449}"/>
              </a:ext>
            </a:extLst>
          </p:cNvPr>
          <p:cNvSpPr>
            <a:spLocks noGrp="1"/>
          </p:cNvSpPr>
          <p:nvPr>
            <p:ph idx="1"/>
          </p:nvPr>
        </p:nvSpPr>
        <p:spPr/>
        <p:txBody>
          <a:bodyPr>
            <a:normAutofit/>
          </a:bodyPr>
          <a:lstStyle/>
          <a:p>
            <a:r>
              <a:rPr lang="en-US" b="0" i="0" dirty="0">
                <a:solidFill>
                  <a:srgbClr val="333333"/>
                </a:solidFill>
                <a:effectLst/>
                <a:latin typeface="72"/>
              </a:rPr>
              <a:t>The Manage Integration Content section provides an overview of integration content artifacts, such as integration flows, that have been deployed on the tenant.</a:t>
            </a:r>
          </a:p>
          <a:p>
            <a:r>
              <a:rPr lang="en-US" dirty="0">
                <a:solidFill>
                  <a:srgbClr val="333333"/>
                </a:solidFill>
                <a:latin typeface="72"/>
              </a:rPr>
              <a:t>I</a:t>
            </a:r>
            <a:r>
              <a:rPr lang="en-US" b="0" i="0" dirty="0">
                <a:solidFill>
                  <a:srgbClr val="333333"/>
                </a:solidFill>
                <a:effectLst/>
                <a:latin typeface="72"/>
              </a:rPr>
              <a:t>n the </a:t>
            </a:r>
            <a:r>
              <a:rPr lang="en-US" b="1" i="0" dirty="0">
                <a:solidFill>
                  <a:srgbClr val="333333"/>
                </a:solidFill>
                <a:effectLst/>
                <a:latin typeface="72"/>
              </a:rPr>
              <a:t>Manage Integration Content</a:t>
            </a:r>
            <a:r>
              <a:rPr lang="en-US" b="0" i="0" dirty="0">
                <a:solidFill>
                  <a:srgbClr val="333333"/>
                </a:solidFill>
                <a:effectLst/>
                <a:latin typeface="72"/>
              </a:rPr>
              <a:t> area, a set of tiles is displayed that show the number of deployed integration content artifacts for a particular type (for example, Integration Flow) and with a particular status (for example, Started). You can configure each tile to filter by a different artifact type or status, or both. To do this, position the cursor on a tile and choose </a:t>
            </a:r>
            <a:r>
              <a:rPr lang="en-US" b="1" i="0" dirty="0">
                <a:solidFill>
                  <a:srgbClr val="333333"/>
                </a:solidFill>
                <a:effectLst/>
                <a:latin typeface="72"/>
              </a:rPr>
              <a:t>Edit</a:t>
            </a:r>
            <a:r>
              <a:rPr lang="en-US" b="0" i="0" dirty="0">
                <a:solidFill>
                  <a:srgbClr val="333333"/>
                </a:solidFill>
                <a:effectLst/>
                <a:latin typeface="72"/>
              </a:rPr>
              <a:t> from the context menu.</a:t>
            </a:r>
          </a:p>
          <a:p>
            <a:endParaRPr lang="en-IN" dirty="0"/>
          </a:p>
        </p:txBody>
      </p:sp>
    </p:spTree>
    <p:extLst>
      <p:ext uri="{BB962C8B-B14F-4D97-AF65-F5344CB8AC3E}">
        <p14:creationId xmlns:p14="http://schemas.microsoft.com/office/powerpoint/2010/main" val="13650490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7AA1-68F5-47BC-BA85-6089329C3D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1209F4-C8AE-4AF4-A54F-BF59D6D07D95}"/>
              </a:ext>
            </a:extLst>
          </p:cNvPr>
          <p:cNvSpPr>
            <a:spLocks noGrp="1"/>
          </p:cNvSpPr>
          <p:nvPr>
            <p:ph idx="1"/>
          </p:nvPr>
        </p:nvSpPr>
        <p:spPr/>
        <p:txBody>
          <a:bodyPr>
            <a:normAutofit lnSpcReduction="10000"/>
          </a:bodyPr>
          <a:lstStyle/>
          <a:p>
            <a:pPr marL="0" indent="0">
              <a:buNone/>
            </a:pPr>
            <a:r>
              <a:rPr lang="en-US" dirty="0"/>
              <a:t>Deployment of Integration Adapter</a:t>
            </a:r>
          </a:p>
          <a:p>
            <a:endParaRPr lang="en-US" dirty="0"/>
          </a:p>
          <a:p>
            <a:r>
              <a:rPr lang="en-US" dirty="0"/>
              <a:t>To deploy an integration adapter, choose  . In the pop up, select Browse to choose an integration adapter from the files listed,(the standard file extension for integration adapters is .</a:t>
            </a:r>
            <a:r>
              <a:rPr lang="en-US" dirty="0" err="1"/>
              <a:t>esa</a:t>
            </a:r>
            <a:r>
              <a:rPr lang="en-US" dirty="0"/>
              <a:t>). Name, ID, and Version are filled in automatically.</a:t>
            </a:r>
          </a:p>
          <a:p>
            <a:endParaRPr lang="en-US" dirty="0"/>
          </a:p>
          <a:p>
            <a:r>
              <a:rPr lang="en-US" dirty="0"/>
              <a:t>On the right side of the screen, more details about the artifact selected on the left side are shown. Depending on the artifact </a:t>
            </a:r>
            <a:r>
              <a:rPr lang="en-US" dirty="0" err="1"/>
              <a:t>type,other</a:t>
            </a:r>
            <a:r>
              <a:rPr lang="en-US" dirty="0"/>
              <a:t> functions can be accessed as well.</a:t>
            </a:r>
            <a:endParaRPr lang="en-IN" dirty="0"/>
          </a:p>
        </p:txBody>
      </p:sp>
    </p:spTree>
    <p:extLst>
      <p:ext uri="{BB962C8B-B14F-4D97-AF65-F5344CB8AC3E}">
        <p14:creationId xmlns:p14="http://schemas.microsoft.com/office/powerpoint/2010/main" val="101966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683D0-528D-4D38-AB9C-3815F7E8120C}"/>
              </a:ext>
            </a:extLst>
          </p:cNvPr>
          <p:cNvSpPr>
            <a:spLocks noGrp="1"/>
          </p:cNvSpPr>
          <p:nvPr>
            <p:ph type="title"/>
          </p:nvPr>
        </p:nvSpPr>
        <p:spPr>
          <a:xfrm>
            <a:off x="838200" y="365125"/>
            <a:ext cx="10515600" cy="1325563"/>
          </a:xfrm>
        </p:spPr>
        <p:txBody>
          <a:bodyPr>
            <a:normAutofit/>
          </a:bodyPr>
          <a:lstStyle/>
          <a:p>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A09B79-CA53-456E-A291-C92FA9816507}"/>
              </a:ext>
            </a:extLst>
          </p:cNvPr>
          <p:cNvSpPr>
            <a:spLocks noGrp="1"/>
          </p:cNvSpPr>
          <p:nvPr>
            <p:ph idx="1"/>
          </p:nvPr>
        </p:nvSpPr>
        <p:spPr>
          <a:xfrm>
            <a:off x="838200" y="1929384"/>
            <a:ext cx="10515600" cy="4251960"/>
          </a:xfrm>
        </p:spPr>
        <p:txBody>
          <a:bodyPr>
            <a:normAutofit/>
          </a:bodyPr>
          <a:lstStyle/>
          <a:p>
            <a:pPr>
              <a:spcAft>
                <a:spcPts val="1600"/>
              </a:spcAft>
            </a:pPr>
            <a:r>
              <a:rPr lang="en-IN" sz="2200" b="1">
                <a:latin typeface="Arial" panose="020B0604020202020204" pitchFamily="34" charset="0"/>
                <a:ea typeface="Calibri" panose="020F0502020204030204" pitchFamily="34" charset="0"/>
                <a:cs typeface="Times New Roman" panose="02020603050405020304" pitchFamily="18" charset="0"/>
              </a:rPr>
              <a:t>CPEA</a:t>
            </a:r>
            <a:endParaRPr lang="en-IN" sz="2200">
              <a:latin typeface="Calibri" panose="020F0502020204030204" pitchFamily="34" charset="0"/>
              <a:ea typeface="Calibri" panose="020F0502020204030204" pitchFamily="34" charset="0"/>
              <a:cs typeface="Times New Roman" panose="02020603050405020304" pitchFamily="18" charset="0"/>
            </a:endParaRPr>
          </a:p>
          <a:p>
            <a:pPr marL="457189" indent="-457189">
              <a:spcBef>
                <a:spcPts val="960"/>
              </a:spcBef>
              <a:spcAft>
                <a:spcPts val="960"/>
              </a:spcAft>
              <a:buSzPts val="1000"/>
              <a:buFont typeface="Wingdings" panose="05000000000000000000" pitchFamily="2" charset="2"/>
              <a:buChar char=""/>
              <a:tabLst>
                <a:tab pos="609585" algn="l"/>
              </a:tabLst>
            </a:pPr>
            <a:r>
              <a:rPr lang="en-IN" sz="2200">
                <a:latin typeface="Arial" panose="020B0604020202020204" pitchFamily="34" charset="0"/>
                <a:ea typeface="Times New Roman" panose="02020603050405020304" pitchFamily="18" charset="0"/>
              </a:rPr>
              <a:t>Your organization makes a prepaid investment in cloud credits for the contract duration with an annual commitment to consume SAP BTP services.</a:t>
            </a:r>
            <a:endParaRPr lang="en-IN" sz="2200">
              <a:latin typeface="Times New Roman" panose="02020603050405020304" pitchFamily="18" charset="0"/>
              <a:ea typeface="Times New Roman" panose="02020603050405020304" pitchFamily="18" charset="0"/>
            </a:endParaRPr>
          </a:p>
          <a:p>
            <a:pPr marL="457189" indent="-457189">
              <a:spcAft>
                <a:spcPts val="1600"/>
              </a:spcAft>
              <a:buSzPts val="1000"/>
              <a:buFont typeface="Wingdings" panose="05000000000000000000" pitchFamily="2" charset="2"/>
              <a:buChar char=""/>
              <a:tabLst>
                <a:tab pos="609585" algn="l"/>
              </a:tabLst>
            </a:pPr>
            <a:r>
              <a:rPr lang="en-IN" sz="2200">
                <a:latin typeface="Arial" panose="020B0604020202020204" pitchFamily="34" charset="0"/>
                <a:ea typeface="Calibri" panose="020F0502020204030204" pitchFamily="34" charset="0"/>
                <a:cs typeface="Times New Roman" panose="02020603050405020304" pitchFamily="18" charset="0"/>
              </a:rPr>
              <a:t>This model is suitable for customer who want the flexibility of turning services on and off, and switching between services, without the commitment of being tied to a single service throughout the duration of the contract.</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3653998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06E5-A8D0-48E9-AB1D-18211431E205}"/>
              </a:ext>
            </a:extLst>
          </p:cNvPr>
          <p:cNvSpPr>
            <a:spLocks noGrp="1"/>
          </p:cNvSpPr>
          <p:nvPr>
            <p:ph type="title"/>
          </p:nvPr>
        </p:nvSpPr>
        <p:spPr>
          <a:xfrm>
            <a:off x="838200" y="811161"/>
            <a:ext cx="3335595" cy="5403371"/>
          </a:xfrm>
        </p:spPr>
        <p:txBody>
          <a:bodyPr>
            <a:normAutofit/>
          </a:bodyPr>
          <a:lstStyle/>
          <a:p>
            <a:r>
              <a:rPr lang="en-IN" b="1" i="0">
                <a:solidFill>
                  <a:srgbClr val="FFFFFF"/>
                </a:solidFill>
                <a:effectLst/>
                <a:latin typeface="72"/>
              </a:rPr>
              <a:t>Integration Content Details</a:t>
            </a:r>
            <a:br>
              <a:rPr lang="en-IN" b="1" i="0">
                <a:solidFill>
                  <a:srgbClr val="FFFFFF"/>
                </a:solidFill>
                <a:effectLst/>
                <a:latin typeface="72"/>
              </a:rPr>
            </a:br>
            <a:br>
              <a:rPr lang="en-IN">
                <a:solidFill>
                  <a:srgbClr val="FFFFFF"/>
                </a:solidFill>
              </a:rPr>
            </a:br>
            <a:endParaRPr lang="en-IN">
              <a:solidFill>
                <a:srgbClr val="FFFFFF"/>
              </a:solidFill>
            </a:endParaRPr>
          </a:p>
        </p:txBody>
      </p:sp>
      <p:graphicFrame>
        <p:nvGraphicFramePr>
          <p:cNvPr id="4" name="Content Placeholder 3">
            <a:extLst>
              <a:ext uri="{FF2B5EF4-FFF2-40B4-BE49-F238E27FC236}">
                <a16:creationId xmlns:a16="http://schemas.microsoft.com/office/drawing/2014/main" id="{2CCFEAB6-F385-40DD-8F99-32FB3A953DF7}"/>
              </a:ext>
            </a:extLst>
          </p:cNvPr>
          <p:cNvGraphicFramePr>
            <a:graphicFrameLocks noGrp="1"/>
          </p:cNvGraphicFramePr>
          <p:nvPr>
            <p:ph idx="1"/>
          </p:nvPr>
        </p:nvGraphicFramePr>
        <p:xfrm>
          <a:off x="5459413" y="1343798"/>
          <a:ext cx="6089651" cy="4170414"/>
        </p:xfrm>
        <a:graphic>
          <a:graphicData uri="http://schemas.openxmlformats.org/drawingml/2006/table">
            <a:tbl>
              <a:tblPr firstRow="1" bandRow="1">
                <a:solidFill>
                  <a:schemeClr val="bg1">
                    <a:lumMod val="95000"/>
                  </a:schemeClr>
                </a:solidFill>
              </a:tblPr>
              <a:tblGrid>
                <a:gridCol w="1907572">
                  <a:extLst>
                    <a:ext uri="{9D8B030D-6E8A-4147-A177-3AD203B41FA5}">
                      <a16:colId xmlns:a16="http://schemas.microsoft.com/office/drawing/2014/main" val="2565961913"/>
                    </a:ext>
                  </a:extLst>
                </a:gridCol>
                <a:gridCol w="4182079">
                  <a:extLst>
                    <a:ext uri="{9D8B030D-6E8A-4147-A177-3AD203B41FA5}">
                      <a16:colId xmlns:a16="http://schemas.microsoft.com/office/drawing/2014/main" val="2918912500"/>
                    </a:ext>
                  </a:extLst>
                </a:gridCol>
              </a:tblGrid>
              <a:tr h="530577">
                <a:tc gridSpan="2">
                  <a:txBody>
                    <a:bodyPr/>
                    <a:lstStyle/>
                    <a:p>
                      <a:r>
                        <a:rPr lang="en-IN" sz="1900" b="1" cap="none" spc="0">
                          <a:solidFill>
                            <a:schemeClr val="tx1"/>
                          </a:solidFill>
                        </a:rPr>
                        <a:t>Integration Content Details</a:t>
                      </a:r>
                    </a:p>
                  </a:txBody>
                  <a:tcPr marL="77917" marR="111311" marT="22263" marB="166965" anchor="b">
                    <a:lnL w="12700" cmpd="sng">
                      <a:noFill/>
                    </a:lnL>
                    <a:lnR w="12700" cmpd="sng">
                      <a:noFill/>
                    </a:lnR>
                    <a:lnT w="9525" cap="flat" cmpd="sng" algn="ctr">
                      <a:noFill/>
                      <a:prstDash val="solid"/>
                    </a:lnT>
                    <a:lnB w="38100" cmpd="sng">
                      <a:noFill/>
                    </a:lnB>
                    <a:solidFill>
                      <a:schemeClr val="bg1">
                        <a:lumMod val="95000"/>
                      </a:schemeClr>
                    </a:solidFill>
                  </a:tcPr>
                </a:tc>
                <a:tc hMerge="1">
                  <a:txBody>
                    <a:bodyPr/>
                    <a:lstStyle/>
                    <a:p>
                      <a:endParaRPr lang="en-IN"/>
                    </a:p>
                  </a:txBody>
                  <a:tcPr/>
                </a:tc>
                <a:extLst>
                  <a:ext uri="{0D108BD9-81ED-4DB2-BD59-A6C34878D82A}">
                    <a16:rowId xmlns:a16="http://schemas.microsoft.com/office/drawing/2014/main" val="3529004053"/>
                  </a:ext>
                </a:extLst>
              </a:tr>
              <a:tr h="456371">
                <a:tc>
                  <a:txBody>
                    <a:bodyPr/>
                    <a:lstStyle/>
                    <a:p>
                      <a:pPr fontAlgn="t"/>
                      <a:r>
                        <a:rPr lang="en-IN" sz="1500" cap="none" spc="0">
                          <a:solidFill>
                            <a:schemeClr val="tx1"/>
                          </a:solidFill>
                          <a:effectLst/>
                        </a:rPr>
                        <a:t>Information</a:t>
                      </a:r>
                    </a:p>
                  </a:txBody>
                  <a:tcPr marL="77917" marR="111311" marT="22263" marB="166965">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fontAlgn="t"/>
                      <a:r>
                        <a:rPr lang="en-IN" sz="1500" cap="none" spc="0">
                          <a:solidFill>
                            <a:schemeClr val="tx1"/>
                          </a:solidFill>
                          <a:effectLst/>
                        </a:rPr>
                        <a:t>Description</a:t>
                      </a:r>
                    </a:p>
                  </a:txBody>
                  <a:tcPr marL="77917" marR="111311" marT="22263" marB="166965">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983996376"/>
                  </a:ext>
                </a:extLst>
              </a:tr>
              <a:tr h="456371">
                <a:tc>
                  <a:txBody>
                    <a:bodyPr/>
                    <a:lstStyle/>
                    <a:p>
                      <a:pPr fontAlgn="t"/>
                      <a:r>
                        <a:rPr lang="en-IN" sz="1500" b="1" cap="none" spc="0">
                          <a:solidFill>
                            <a:schemeClr val="tx1"/>
                          </a:solidFill>
                          <a:effectLst/>
                        </a:rPr>
                        <a:t>Deployed on</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Time when the artifact was deployed.</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512185333"/>
                  </a:ext>
                </a:extLst>
              </a:tr>
              <a:tr h="456371">
                <a:tc>
                  <a:txBody>
                    <a:bodyPr/>
                    <a:lstStyle/>
                    <a:p>
                      <a:pPr fontAlgn="t"/>
                      <a:r>
                        <a:rPr lang="en-IN" sz="1500" b="1" cap="none" spc="0">
                          <a:solidFill>
                            <a:schemeClr val="tx1"/>
                          </a:solidFill>
                          <a:effectLst/>
                        </a:rPr>
                        <a:t>Deployed by</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r>
                        <a:rPr lang="en-US" sz="1500" cap="none" spc="0">
                          <a:solidFill>
                            <a:schemeClr val="tx1"/>
                          </a:solidFill>
                          <a:effectLst/>
                        </a:rPr>
                        <a:t>User who deployed the artifact.</a:t>
                      </a:r>
                    </a:p>
                  </a:txBody>
                  <a:tcPr marL="77917" marR="111311" marT="22263" marB="166965">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390637380"/>
                  </a:ext>
                </a:extLst>
              </a:tr>
              <a:tr h="678991">
                <a:tc>
                  <a:txBody>
                    <a:bodyPr/>
                    <a:lstStyle/>
                    <a:p>
                      <a:pPr fontAlgn="t"/>
                      <a:r>
                        <a:rPr lang="en-IN" sz="1500" b="1" cap="none" spc="0">
                          <a:solidFill>
                            <a:schemeClr val="tx1"/>
                          </a:solidFill>
                          <a:effectLst/>
                        </a:rPr>
                        <a:t>Version</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Version of the artifact, for example, the integration flow version.</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3531534"/>
                  </a:ext>
                </a:extLst>
              </a:tr>
              <a:tr h="456371">
                <a:tc>
                  <a:txBody>
                    <a:bodyPr/>
                    <a:lstStyle/>
                    <a:p>
                      <a:pPr fontAlgn="t"/>
                      <a:r>
                        <a:rPr lang="en-IN" sz="1500" b="1" cap="none" spc="0">
                          <a:solidFill>
                            <a:schemeClr val="tx1"/>
                          </a:solidFill>
                          <a:effectLst/>
                        </a:rPr>
                        <a:t>ID</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r>
                        <a:rPr lang="en-IN" sz="1500" cap="none" spc="0">
                          <a:solidFill>
                            <a:schemeClr val="tx1"/>
                          </a:solidFill>
                          <a:effectLst/>
                        </a:rPr>
                        <a:t>Artifact ID</a:t>
                      </a:r>
                    </a:p>
                  </a:txBody>
                  <a:tcPr marL="77917" marR="111311" marT="22263" marB="166965">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95928631"/>
                  </a:ext>
                </a:extLst>
              </a:tr>
              <a:tr h="678991">
                <a:tc>
                  <a:txBody>
                    <a:bodyPr/>
                    <a:lstStyle/>
                    <a:p>
                      <a:pPr fontAlgn="t"/>
                      <a:r>
                        <a:rPr lang="en-IN" sz="1500" b="1" cap="none" spc="0">
                          <a:solidFill>
                            <a:schemeClr val="tx1"/>
                          </a:solidFill>
                          <a:effectLst/>
                        </a:rPr>
                        <a:t>Package</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Name of the package the artifact was deployed from.</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764931939"/>
                  </a:ext>
                </a:extLst>
              </a:tr>
              <a:tr h="456371">
                <a:tc>
                  <a:txBody>
                    <a:bodyPr/>
                    <a:lstStyle/>
                    <a:p>
                      <a:pPr fontAlgn="t"/>
                      <a:r>
                        <a:rPr lang="en-IN" sz="1500" b="1" cap="none" spc="0">
                          <a:solidFill>
                            <a:schemeClr val="tx1"/>
                          </a:solidFill>
                          <a:effectLst/>
                        </a:rPr>
                        <a:t>Mode</a:t>
                      </a:r>
                      <a:r>
                        <a:rPr lang="en-IN" sz="1500" cap="none" spc="0">
                          <a:solidFill>
                            <a:schemeClr val="tx1"/>
                          </a:solidFill>
                          <a:effectLst/>
                        </a:rPr>
                        <a:t>(if applicable)</a:t>
                      </a:r>
                    </a:p>
                  </a:txBody>
                  <a:tcPr marL="77917" marR="111311" marT="22263" marB="166965">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t"/>
                      <a:r>
                        <a:rPr lang="en-US" sz="1500" cap="none" spc="0">
                          <a:solidFill>
                            <a:schemeClr val="tx1"/>
                          </a:solidFill>
                          <a:effectLst/>
                        </a:rPr>
                        <a:t>Indicates whether it is configure-only content.</a:t>
                      </a:r>
                    </a:p>
                  </a:txBody>
                  <a:tcPr marL="77917" marR="111311" marT="22263" marB="166965">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959324277"/>
                  </a:ext>
                </a:extLst>
              </a:tr>
            </a:tbl>
          </a:graphicData>
        </a:graphic>
      </p:graphicFrame>
      <p:sp>
        <p:nvSpPr>
          <p:cNvPr id="5" name="Rectangle 1">
            <a:extLst>
              <a:ext uri="{FF2B5EF4-FFF2-40B4-BE49-F238E27FC236}">
                <a16:creationId xmlns:a16="http://schemas.microsoft.com/office/drawing/2014/main" id="{B9F5F6C0-B88D-474F-BF96-BDA33BC6BD76}"/>
              </a:ext>
            </a:extLst>
          </p:cNvPr>
          <p:cNvSpPr>
            <a:spLocks noChangeArrowheads="1"/>
          </p:cNvSpPr>
          <p:nvPr/>
        </p:nvSpPr>
        <p:spPr bwMode="auto">
          <a:xfrm>
            <a:off x="0" y="-1123641"/>
            <a:ext cx="7436075" cy="2247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98375" rIns="9144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spcAft>
                <a:spcPts val="600"/>
              </a:spcAft>
            </a:pPr>
            <a:r>
              <a:rPr lang="en-US" altLang="en-US" sz="1200">
                <a:solidFill>
                  <a:srgbClr val="333333"/>
                </a:solidFill>
                <a:latin typeface="72"/>
              </a:rPr>
              <a:t>The header area provides the following information about the selected artifact:</a:t>
            </a:r>
          </a:p>
          <a:p>
            <a:pPr defTabSz="914377">
              <a:spcAft>
                <a:spcPts val="600"/>
              </a:spcAft>
            </a:pPr>
            <a:r>
              <a:rPr lang="en-US" altLang="en-US" sz="1200">
                <a:solidFill>
                  <a:srgbClr val="333333"/>
                </a:solidFill>
                <a:latin typeface="72"/>
              </a:rPr>
              <a:t>The header area also provides certain functions (the available functions depend on the type of the selected artifact):</a:t>
            </a:r>
            <a:endParaRPr lang="en-US" altLang="en-US" sz="800">
              <a:solidFill>
                <a:prstClr val="black"/>
              </a:solidFill>
            </a:endParaRPr>
          </a:p>
          <a:p>
            <a:pPr defTabSz="914377">
              <a:spcAft>
                <a:spcPts val="600"/>
              </a:spcAft>
              <a:buFontTx/>
              <a:buChar char="•"/>
            </a:pPr>
            <a:r>
              <a:rPr lang="en-US" altLang="en-US" sz="1200" b="1">
                <a:solidFill>
                  <a:srgbClr val="333333"/>
                </a:solidFill>
                <a:latin typeface="72"/>
              </a:rPr>
              <a:t>Restart</a:t>
            </a:r>
            <a:endParaRPr lang="en-US" altLang="en-US" sz="1200">
              <a:solidFill>
                <a:srgbClr val="333333"/>
              </a:solidFill>
              <a:latin typeface="72"/>
            </a:endParaRPr>
          </a:p>
          <a:p>
            <a:pPr defTabSz="914377">
              <a:spcAft>
                <a:spcPts val="600"/>
              </a:spcAft>
            </a:pPr>
            <a:r>
              <a:rPr lang="en-US" altLang="en-US" sz="1200">
                <a:solidFill>
                  <a:srgbClr val="333333"/>
                </a:solidFill>
                <a:latin typeface="72"/>
              </a:rPr>
              <a:t>Allows you to restart an artifact (for example, an integration flow that has been stopped on the node).</a:t>
            </a:r>
          </a:p>
          <a:p>
            <a:pPr defTabSz="914377">
              <a:spcAft>
                <a:spcPts val="600"/>
              </a:spcAft>
              <a:buFontTx/>
              <a:buChar char="•"/>
            </a:pPr>
            <a:r>
              <a:rPr lang="en-US" altLang="en-US" sz="1200" b="1">
                <a:solidFill>
                  <a:srgbClr val="333333"/>
                </a:solidFill>
                <a:latin typeface="72"/>
              </a:rPr>
              <a:t>Undeploy</a:t>
            </a:r>
            <a:endParaRPr lang="en-US" altLang="en-US" sz="1200">
              <a:solidFill>
                <a:srgbClr val="333333"/>
              </a:solidFill>
              <a:latin typeface="72"/>
            </a:endParaRPr>
          </a:p>
          <a:p>
            <a:pPr defTabSz="914377">
              <a:spcAft>
                <a:spcPts val="600"/>
              </a:spcAft>
            </a:pPr>
            <a:r>
              <a:rPr lang="en-US" altLang="en-US" sz="1200">
                <a:solidFill>
                  <a:srgbClr val="333333"/>
                </a:solidFill>
                <a:latin typeface="72"/>
              </a:rPr>
              <a:t>Allows you to undeploy an active integration flow.</a:t>
            </a:r>
          </a:p>
          <a:p>
            <a:pPr defTabSz="914377">
              <a:spcAft>
                <a:spcPts val="600"/>
              </a:spcAft>
            </a:pPr>
            <a:endParaRPr lang="en-US" altLang="en-US">
              <a:solidFill>
                <a:prstClr val="black"/>
              </a:solidFill>
            </a:endParaRPr>
          </a:p>
        </p:txBody>
      </p:sp>
    </p:spTree>
    <p:extLst>
      <p:ext uri="{BB962C8B-B14F-4D97-AF65-F5344CB8AC3E}">
        <p14:creationId xmlns:p14="http://schemas.microsoft.com/office/powerpoint/2010/main" val="15331118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D197-1A54-49CC-8480-65D79CE50109}"/>
              </a:ext>
            </a:extLst>
          </p:cNvPr>
          <p:cNvSpPr>
            <a:spLocks noGrp="1"/>
          </p:cNvSpPr>
          <p:nvPr>
            <p:ph type="title"/>
          </p:nvPr>
        </p:nvSpPr>
        <p:spPr>
          <a:xfrm>
            <a:off x="838200" y="143745"/>
            <a:ext cx="10515600" cy="1325563"/>
          </a:xfrm>
        </p:spPr>
        <p:txBody>
          <a:bodyPr/>
          <a:lstStyle/>
          <a:p>
            <a:endParaRPr lang="en-IN"/>
          </a:p>
        </p:txBody>
      </p:sp>
      <p:sp>
        <p:nvSpPr>
          <p:cNvPr id="3" name="Content Placeholder 2">
            <a:extLst>
              <a:ext uri="{FF2B5EF4-FFF2-40B4-BE49-F238E27FC236}">
                <a16:creationId xmlns:a16="http://schemas.microsoft.com/office/drawing/2014/main" id="{7A6EB980-B131-4A47-955C-8F41603D73A1}"/>
              </a:ext>
            </a:extLst>
          </p:cNvPr>
          <p:cNvSpPr>
            <a:spLocks noGrp="1"/>
          </p:cNvSpPr>
          <p:nvPr>
            <p:ph idx="1"/>
          </p:nvPr>
        </p:nvSpPr>
        <p:spPr>
          <a:xfrm>
            <a:off x="375386" y="1337913"/>
            <a:ext cx="10978415" cy="4839051"/>
          </a:xfrm>
        </p:spPr>
        <p:txBody>
          <a:bodyPr>
            <a:normAutofit fontScale="92500" lnSpcReduction="20000"/>
          </a:bodyPr>
          <a:lstStyle/>
          <a:p>
            <a:pPr algn="l"/>
            <a:r>
              <a:rPr lang="en-US" b="0" i="0" dirty="0">
                <a:solidFill>
                  <a:srgbClr val="333333"/>
                </a:solidFill>
                <a:effectLst/>
                <a:latin typeface="72"/>
              </a:rPr>
              <a:t>The header area also provides certain functions (the available functions depend on the type of the selected artifact):</a:t>
            </a:r>
          </a:p>
          <a:p>
            <a:pPr marL="0" indent="0">
              <a:buNone/>
            </a:pPr>
            <a:r>
              <a:rPr lang="en-US" b="1" i="0" dirty="0">
                <a:solidFill>
                  <a:srgbClr val="333333"/>
                </a:solidFill>
                <a:effectLst/>
                <a:latin typeface="72"/>
              </a:rPr>
              <a:t>Restart</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Allows you to restart an artifact (for example, an integration flow that has been stopped on the node).</a:t>
            </a:r>
          </a:p>
          <a:p>
            <a:pPr marL="0" indent="0">
              <a:buNone/>
            </a:pPr>
            <a:r>
              <a:rPr lang="en-US" b="1" i="0" dirty="0" err="1">
                <a:solidFill>
                  <a:srgbClr val="333333"/>
                </a:solidFill>
                <a:effectLst/>
                <a:latin typeface="72"/>
              </a:rPr>
              <a:t>Undeploy</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Allows you to </a:t>
            </a:r>
            <a:r>
              <a:rPr lang="en-US" b="0" i="0" dirty="0" err="1">
                <a:solidFill>
                  <a:srgbClr val="333333"/>
                </a:solidFill>
                <a:effectLst/>
                <a:latin typeface="72"/>
              </a:rPr>
              <a:t>undeploy</a:t>
            </a:r>
            <a:r>
              <a:rPr lang="en-US" b="0" i="0" dirty="0">
                <a:solidFill>
                  <a:srgbClr val="333333"/>
                </a:solidFill>
                <a:effectLst/>
                <a:latin typeface="72"/>
              </a:rPr>
              <a:t> an active integration flow.</a:t>
            </a:r>
          </a:p>
          <a:p>
            <a:pPr marL="0" indent="0">
              <a:buNone/>
            </a:pPr>
            <a:r>
              <a:rPr lang="en-US" b="1" i="0" dirty="0">
                <a:solidFill>
                  <a:srgbClr val="333333"/>
                </a:solidFill>
                <a:effectLst/>
                <a:latin typeface="72"/>
              </a:rPr>
              <a:t>Download</a:t>
            </a:r>
            <a:endParaRPr lang="en-US" b="0" i="0" dirty="0">
              <a:solidFill>
                <a:srgbClr val="333333"/>
              </a:solidFill>
              <a:effectLst/>
              <a:latin typeface="72"/>
            </a:endParaRPr>
          </a:p>
          <a:p>
            <a:pPr algn="l"/>
            <a:r>
              <a:rPr lang="en-US" b="0" i="0" dirty="0">
                <a:solidFill>
                  <a:srgbClr val="333333"/>
                </a:solidFill>
                <a:effectLst/>
                <a:latin typeface="72"/>
              </a:rPr>
              <a:t>Allows you to download the artifact to your computer.</a:t>
            </a:r>
          </a:p>
          <a:p>
            <a:pPr marL="0" indent="0">
              <a:buNone/>
            </a:pPr>
            <a:r>
              <a:rPr lang="en-US" b="0" i="0" dirty="0">
                <a:solidFill>
                  <a:srgbClr val="333333"/>
                </a:solidFill>
                <a:effectLst/>
                <a:latin typeface="72"/>
              </a:rPr>
              <a:t>Endpoints</a:t>
            </a:r>
          </a:p>
          <a:p>
            <a:pPr algn="l"/>
            <a:r>
              <a:rPr lang="en-US" b="0" i="0" dirty="0">
                <a:solidFill>
                  <a:srgbClr val="333333"/>
                </a:solidFill>
                <a:effectLst/>
                <a:latin typeface="72"/>
              </a:rPr>
              <a:t>Shows the URLs of the services exposed by the artifact for a sending application. You can copy the URL by choosing the Copy button </a:t>
            </a:r>
          </a:p>
          <a:p>
            <a:endParaRPr lang="en-IN" dirty="0"/>
          </a:p>
        </p:txBody>
      </p:sp>
    </p:spTree>
    <p:extLst>
      <p:ext uri="{BB962C8B-B14F-4D97-AF65-F5344CB8AC3E}">
        <p14:creationId xmlns:p14="http://schemas.microsoft.com/office/powerpoint/2010/main" val="16503631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E3DB-92FD-406D-8BBB-61F18D63B3BE}"/>
              </a:ext>
            </a:extLst>
          </p:cNvPr>
          <p:cNvSpPr>
            <a:spLocks noGrp="1"/>
          </p:cNvSpPr>
          <p:nvPr>
            <p:ph type="title"/>
          </p:nvPr>
        </p:nvSpPr>
        <p:spPr/>
        <p:txBody>
          <a:bodyPr/>
          <a:lstStyle/>
          <a:p>
            <a:r>
              <a:rPr lang="en-IN" dirty="0"/>
              <a:t>Manage Integration Content </a:t>
            </a:r>
          </a:p>
        </p:txBody>
      </p:sp>
      <p:sp>
        <p:nvSpPr>
          <p:cNvPr id="3" name="Content Placeholder 2">
            <a:extLst>
              <a:ext uri="{FF2B5EF4-FFF2-40B4-BE49-F238E27FC236}">
                <a16:creationId xmlns:a16="http://schemas.microsoft.com/office/drawing/2014/main" id="{C9E75C55-C031-4F8D-8FD0-3B4699E5CFFF}"/>
              </a:ext>
            </a:extLst>
          </p:cNvPr>
          <p:cNvSpPr>
            <a:spLocks noGrp="1"/>
          </p:cNvSpPr>
          <p:nvPr>
            <p:ph idx="1"/>
          </p:nvPr>
        </p:nvSpPr>
        <p:spPr/>
        <p:txBody>
          <a:bodyPr/>
          <a:lstStyle/>
          <a:p>
            <a:pPr marL="0" indent="0" eaLnBrk="0" fontAlgn="base" hangingPunct="0">
              <a:lnSpc>
                <a:spcPct val="100000"/>
              </a:lnSpc>
              <a:spcBef>
                <a:spcPct val="0"/>
              </a:spcBef>
              <a:spcAft>
                <a:spcPct val="0"/>
              </a:spcAft>
              <a:buNone/>
            </a:pPr>
            <a:r>
              <a:rPr lang="en-US" altLang="en-US" b="1" dirty="0">
                <a:solidFill>
                  <a:srgbClr val="333333"/>
                </a:solidFill>
                <a:latin typeface="72"/>
              </a:rPr>
              <a:t>Artifact Details</a:t>
            </a:r>
            <a:endParaRPr lang="en-US" altLang="en-US" sz="1400" dirty="0"/>
          </a:p>
          <a:p>
            <a:pPr marL="0" indent="0" eaLnBrk="0" fontAlgn="base" hangingPunct="0">
              <a:lnSpc>
                <a:spcPct val="100000"/>
              </a:lnSpc>
              <a:spcBef>
                <a:spcPct val="0"/>
              </a:spcBef>
              <a:spcAft>
                <a:spcPct val="0"/>
              </a:spcAft>
              <a:buNone/>
            </a:pPr>
            <a:r>
              <a:rPr lang="en-US" altLang="en-US" dirty="0">
                <a:solidFill>
                  <a:srgbClr val="333333"/>
                </a:solidFill>
                <a:latin typeface="72"/>
              </a:rPr>
              <a:t>The type of the selected artifact determines which kind of information is displayed.</a:t>
            </a:r>
            <a:endParaRPr lang="en-US" altLang="en-US" sz="1400" dirty="0"/>
          </a:p>
          <a:p>
            <a:pPr marL="0" indent="0" eaLnBrk="0" fontAlgn="base" hangingPunct="0">
              <a:lnSpc>
                <a:spcPct val="100000"/>
              </a:lnSpc>
              <a:spcBef>
                <a:spcPct val="0"/>
              </a:spcBef>
              <a:spcAft>
                <a:spcPct val="0"/>
              </a:spcAft>
              <a:buNone/>
            </a:pPr>
            <a:endParaRPr lang="en-US" altLang="en-US" sz="4000" dirty="0">
              <a:latin typeface="Arial" panose="020B0604020202020204" pitchFamily="34" charset="0"/>
            </a:endParaRPr>
          </a:p>
          <a:p>
            <a:endParaRPr lang="en-IN" dirty="0"/>
          </a:p>
        </p:txBody>
      </p:sp>
    </p:spTree>
    <p:extLst>
      <p:ext uri="{BB962C8B-B14F-4D97-AF65-F5344CB8AC3E}">
        <p14:creationId xmlns:p14="http://schemas.microsoft.com/office/powerpoint/2010/main" val="22115314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6-BFD4-4EE0-9333-F77FA7B084DC}"/>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61586717-608E-4628-B82C-E3A095C136A1}"/>
              </a:ext>
            </a:extLst>
          </p:cNvPr>
          <p:cNvGraphicFramePr>
            <a:graphicFrameLocks noGrp="1"/>
          </p:cNvGraphicFramePr>
          <p:nvPr>
            <p:ph idx="1"/>
          </p:nvPr>
        </p:nvGraphicFramePr>
        <p:xfrm>
          <a:off x="1994329" y="1825624"/>
          <a:ext cx="8025570" cy="4599540"/>
        </p:xfrm>
        <a:graphic>
          <a:graphicData uri="http://schemas.openxmlformats.org/drawingml/2006/table">
            <a:tbl>
              <a:tblPr/>
              <a:tblGrid>
                <a:gridCol w="4012785">
                  <a:extLst>
                    <a:ext uri="{9D8B030D-6E8A-4147-A177-3AD203B41FA5}">
                      <a16:colId xmlns:a16="http://schemas.microsoft.com/office/drawing/2014/main" val="3472340434"/>
                    </a:ext>
                  </a:extLst>
                </a:gridCol>
                <a:gridCol w="4012785">
                  <a:extLst>
                    <a:ext uri="{9D8B030D-6E8A-4147-A177-3AD203B41FA5}">
                      <a16:colId xmlns:a16="http://schemas.microsoft.com/office/drawing/2014/main" val="1816981588"/>
                    </a:ext>
                  </a:extLst>
                </a:gridCol>
              </a:tblGrid>
              <a:tr h="294853">
                <a:tc gridSpan="2">
                  <a:txBody>
                    <a:bodyPr/>
                    <a:lstStyle/>
                    <a:p>
                      <a:r>
                        <a:rPr lang="en-IN" sz="1500" dirty="0"/>
                        <a:t>Artifact Details</a:t>
                      </a:r>
                    </a:p>
                  </a:txBody>
                  <a:tcPr marL="71333" marR="71333" marT="35667" marB="35667" anchor="ctr"/>
                </a:tc>
                <a:tc hMerge="1">
                  <a:txBody>
                    <a:bodyPr/>
                    <a:lstStyle/>
                    <a:p>
                      <a:endParaRPr lang="en-IN"/>
                    </a:p>
                  </a:txBody>
                  <a:tcPr/>
                </a:tc>
                <a:extLst>
                  <a:ext uri="{0D108BD9-81ED-4DB2-BD59-A6C34878D82A}">
                    <a16:rowId xmlns:a16="http://schemas.microsoft.com/office/drawing/2014/main" val="3664689788"/>
                  </a:ext>
                </a:extLst>
              </a:tr>
              <a:tr h="294853">
                <a:tc>
                  <a:txBody>
                    <a:bodyPr/>
                    <a:lstStyle/>
                    <a:p>
                      <a:pPr fontAlgn="t"/>
                      <a:r>
                        <a:rPr lang="en-IN" sz="1500">
                          <a:effectLst/>
                        </a:rPr>
                        <a:t>Artifact Type</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1500">
                          <a:effectLst/>
                        </a:rPr>
                        <a:t>You can:</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7371907"/>
                  </a:ext>
                </a:extLst>
              </a:tr>
              <a:tr h="741893">
                <a:tc>
                  <a:txBody>
                    <a:bodyPr/>
                    <a:lstStyle/>
                    <a:p>
                      <a:pPr fontAlgn="t"/>
                      <a:r>
                        <a:rPr lang="en-IN" sz="1500">
                          <a:effectLst/>
                        </a:rPr>
                        <a:t>Integration flows</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ProcessingView deployed artifact</a:t>
                      </a:r>
                      <a:endParaRPr lang="en-US" sz="1500">
                        <a:effectLst/>
                      </a:endParaRPr>
                    </a:p>
                    <a:p>
                      <a:pPr fontAlgn="t"/>
                      <a:r>
                        <a:rPr lang="en-US" sz="1500" b="1">
                          <a:effectLst/>
                        </a:rPr>
                        <a: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45465281"/>
                  </a:ext>
                </a:extLst>
              </a:tr>
              <a:tr h="294853">
                <a:tc>
                  <a:txBody>
                    <a:bodyPr/>
                    <a:lstStyle/>
                    <a:p>
                      <a:pPr fontAlgn="t"/>
                      <a:r>
                        <a:rPr lang="en-IN" sz="1500">
                          <a:effectLst/>
                        </a:rPr>
                        <a:t>Value mapping</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a:effectLst/>
                        </a:rPr>
                        <a:t>View deployed artifactNavigate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76942712"/>
                  </a:ext>
                </a:extLst>
              </a:tr>
              <a:tr h="741893">
                <a:tc>
                  <a:txBody>
                    <a:bodyPr/>
                    <a:lstStyle/>
                    <a:p>
                      <a:pPr fontAlgn="t"/>
                      <a:r>
                        <a:rPr lang="en-IN" sz="1500" dirty="0">
                          <a:effectLst/>
                        </a:rPr>
                        <a:t>SOAP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ProcessingView deployed artifact</a:t>
                      </a:r>
                      <a:endParaRPr lang="en-US" sz="1500">
                        <a:effectLst/>
                      </a:endParaRPr>
                    </a:p>
                    <a:p>
                      <a:pPr fontAlgn="t"/>
                      <a:r>
                        <a:rPr lang="en-US" sz="1500" b="1">
                          <a:effectLst/>
                        </a:rPr>
                        <a: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7910212"/>
                  </a:ext>
                </a:extLst>
              </a:tr>
              <a:tr h="741893">
                <a:tc>
                  <a:txBody>
                    <a:bodyPr/>
                    <a:lstStyle/>
                    <a:p>
                      <a:pPr fontAlgn="t"/>
                      <a:r>
                        <a:rPr lang="en-IN" sz="1500">
                          <a:effectLst/>
                        </a:rPr>
                        <a:t>REST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ProcessingView deployed artifact</a:t>
                      </a:r>
                      <a:endParaRPr lang="en-US" sz="1500">
                        <a:effectLst/>
                      </a:endParaRPr>
                    </a:p>
                    <a:p>
                      <a:pPr fontAlgn="t"/>
                      <a:r>
                        <a:rPr lang="en-US" sz="1500" b="1">
                          <a:effectLst/>
                        </a:rPr>
                        <a: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79908560"/>
                  </a:ext>
                </a:extLst>
              </a:tr>
              <a:tr h="518373">
                <a:tc>
                  <a:txBody>
                    <a:bodyPr/>
                    <a:lstStyle/>
                    <a:p>
                      <a:pPr fontAlgn="t"/>
                      <a:r>
                        <a:rPr lang="en-IN" sz="1500">
                          <a:effectLst/>
                        </a:rPr>
                        <a:t>OData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6656673"/>
                  </a:ext>
                </a:extLst>
              </a:tr>
              <a:tr h="294853">
                <a:tc>
                  <a:txBody>
                    <a:bodyPr/>
                    <a:lstStyle/>
                    <a:p>
                      <a:pPr fontAlgn="t"/>
                      <a:r>
                        <a:rPr lang="en-IN" sz="1500">
                          <a:effectLst/>
                        </a:rPr>
                        <a:t>Integration Adapter</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500">
                          <a:effectLst/>
                        </a:rPr>
                        <a:t>access the </a:t>
                      </a:r>
                      <a:r>
                        <a:rPr lang="en-IN" sz="1500" b="1">
                          <a:effectLst/>
                        </a:rPr>
                        <a:t>Vendor</a:t>
                      </a:r>
                      <a:endParaRPr lang="en-IN"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4594160"/>
                  </a:ext>
                </a:extLst>
              </a:tr>
              <a:tr h="294853">
                <a:tc>
                  <a:txBody>
                    <a:bodyPr/>
                    <a:lstStyle/>
                    <a:p>
                      <a:pPr fontAlgn="t"/>
                      <a:r>
                        <a:rPr lang="en-IN" sz="1500">
                          <a:effectLst/>
                        </a:rPr>
                        <a:t>Script Collection</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a:effectLst/>
                        </a:rPr>
                        <a:t>View deployed artifactNavigate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53058534"/>
                  </a:ext>
                </a:extLst>
              </a:tr>
              <a:tr h="294853">
                <a:tc>
                  <a:txBody>
                    <a:bodyPr/>
                    <a:lstStyle/>
                    <a:p>
                      <a:pPr fontAlgn="t"/>
                      <a:r>
                        <a:rPr lang="en-IN" sz="1500">
                          <a:effectLst/>
                        </a:rPr>
                        <a:t>Message Mapping</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dirty="0">
                          <a:effectLst/>
                        </a:rPr>
                        <a:t>View deployed </a:t>
                      </a:r>
                      <a:r>
                        <a:rPr lang="en-US" sz="1500" b="1" dirty="0" err="1">
                          <a:effectLst/>
                        </a:rPr>
                        <a:t>artifactNavigate</a:t>
                      </a:r>
                      <a:r>
                        <a:rPr lang="en-US" sz="1500" b="1" dirty="0">
                          <a:effectLst/>
                        </a:rPr>
                        <a:t> to Artifact Editor</a:t>
                      </a:r>
                      <a:endParaRPr lang="en-US" sz="1500" dirty="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438421"/>
                  </a:ext>
                </a:extLst>
              </a:tr>
            </a:tbl>
          </a:graphicData>
        </a:graphic>
      </p:graphicFrame>
    </p:spTree>
    <p:extLst>
      <p:ext uri="{BB962C8B-B14F-4D97-AF65-F5344CB8AC3E}">
        <p14:creationId xmlns:p14="http://schemas.microsoft.com/office/powerpoint/2010/main" val="4761976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F698-FF3E-4C10-ABC0-582E851C7E1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B5027A-92EB-467F-AD7A-0C9AF0EB0CE7}"/>
              </a:ext>
            </a:extLst>
          </p:cNvPr>
          <p:cNvSpPr>
            <a:spLocks noGrp="1"/>
          </p:cNvSpPr>
          <p:nvPr>
            <p:ph idx="1"/>
          </p:nvPr>
        </p:nvSpPr>
        <p:spPr/>
        <p:txBody>
          <a:bodyPr/>
          <a:lstStyle/>
          <a:p>
            <a:pPr algn="l"/>
            <a:r>
              <a:rPr lang="en-IN" b="0" i="0" dirty="0">
                <a:solidFill>
                  <a:srgbClr val="333333"/>
                </a:solidFill>
                <a:effectLst/>
                <a:latin typeface="72"/>
              </a:rPr>
              <a:t>Runtime Status</a:t>
            </a:r>
          </a:p>
          <a:p>
            <a:r>
              <a:rPr lang="en-US" b="0" i="0" dirty="0">
                <a:solidFill>
                  <a:srgbClr val="333333"/>
                </a:solidFill>
                <a:effectLst/>
                <a:latin typeface="72"/>
              </a:rPr>
              <a:t> Indicates if a deployed artifact is ready to operate.</a:t>
            </a:r>
          </a:p>
          <a:p>
            <a:pPr algn="l"/>
            <a:r>
              <a:rPr lang="en-US" b="0" i="0" dirty="0">
                <a:solidFill>
                  <a:srgbClr val="333333"/>
                </a:solidFill>
                <a:effectLst/>
                <a:latin typeface="72"/>
              </a:rPr>
              <a:t>The following status values are possible.</a:t>
            </a:r>
          </a:p>
          <a:p>
            <a:endParaRPr lang="en-IN" dirty="0"/>
          </a:p>
        </p:txBody>
      </p:sp>
    </p:spTree>
    <p:extLst>
      <p:ext uri="{BB962C8B-B14F-4D97-AF65-F5344CB8AC3E}">
        <p14:creationId xmlns:p14="http://schemas.microsoft.com/office/powerpoint/2010/main" val="17983718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C2B05B4-FCC7-4690-9F55-9489EC9689BB}"/>
              </a:ext>
            </a:extLst>
          </p:cNvPr>
          <p:cNvGraphicFramePr>
            <a:graphicFrameLocks noGrp="1"/>
          </p:cNvGraphicFramePr>
          <p:nvPr>
            <p:ph idx="1"/>
          </p:nvPr>
        </p:nvGraphicFramePr>
        <p:xfrm>
          <a:off x="1497024" y="1286935"/>
          <a:ext cx="9197958" cy="4105956"/>
        </p:xfrm>
        <a:graphic>
          <a:graphicData uri="http://schemas.openxmlformats.org/drawingml/2006/table">
            <a:tbl>
              <a:tblPr/>
              <a:tblGrid>
                <a:gridCol w="2922287">
                  <a:extLst>
                    <a:ext uri="{9D8B030D-6E8A-4147-A177-3AD203B41FA5}">
                      <a16:colId xmlns:a16="http://schemas.microsoft.com/office/drawing/2014/main" val="3596694631"/>
                    </a:ext>
                  </a:extLst>
                </a:gridCol>
                <a:gridCol w="6275671">
                  <a:extLst>
                    <a:ext uri="{9D8B030D-6E8A-4147-A177-3AD203B41FA5}">
                      <a16:colId xmlns:a16="http://schemas.microsoft.com/office/drawing/2014/main" val="1054072849"/>
                    </a:ext>
                  </a:extLst>
                </a:gridCol>
              </a:tblGrid>
              <a:tr h="338319">
                <a:tc gridSpan="2">
                  <a:txBody>
                    <a:bodyPr/>
                    <a:lstStyle/>
                    <a:p>
                      <a:pPr algn="l" fontAlgn="ctr">
                        <a:spcBef>
                          <a:spcPts val="0"/>
                        </a:spcBef>
                        <a:spcAft>
                          <a:spcPts val="0"/>
                        </a:spcAft>
                      </a:pPr>
                      <a:r>
                        <a:rPr lang="en-IN" sz="1500" b="0" i="0" u="none" strike="noStrike">
                          <a:effectLst/>
                          <a:latin typeface="Arial" panose="020B0604020202020204" pitchFamily="34" charset="0"/>
                        </a:rPr>
                        <a:t>Statuses</a:t>
                      </a:r>
                    </a:p>
                  </a:txBody>
                  <a:tcPr marL="76891" marR="76891" marT="38445" marB="38445">
                    <a:lnL>
                      <a:noFill/>
                    </a:lnL>
                    <a:lnR>
                      <a:noFill/>
                    </a:lnR>
                    <a:lnT>
                      <a:noFill/>
                    </a:lnT>
                    <a:lnB>
                      <a:noFill/>
                    </a:lnB>
                  </a:tcPr>
                </a:tc>
                <a:tc hMerge="1">
                  <a:txBody>
                    <a:bodyPr/>
                    <a:lstStyle/>
                    <a:p>
                      <a:endParaRPr lang="en-IN"/>
                    </a:p>
                  </a:txBody>
                  <a:tcPr/>
                </a:tc>
                <a:extLst>
                  <a:ext uri="{0D108BD9-81ED-4DB2-BD59-A6C34878D82A}">
                    <a16:rowId xmlns:a16="http://schemas.microsoft.com/office/drawing/2014/main" val="1346677800"/>
                  </a:ext>
                </a:extLst>
              </a:tr>
              <a:tr h="338319">
                <a:tc>
                  <a:txBody>
                    <a:bodyPr/>
                    <a:lstStyle/>
                    <a:p>
                      <a:pPr algn="l" fontAlgn="t">
                        <a:spcBef>
                          <a:spcPts val="0"/>
                        </a:spcBef>
                        <a:spcAft>
                          <a:spcPts val="0"/>
                        </a:spcAft>
                      </a:pPr>
                      <a:r>
                        <a:rPr lang="en-IN" sz="1500" b="0" i="0" u="none" strike="noStrike">
                          <a:effectLst/>
                          <a:latin typeface="Arial" panose="020B0604020202020204" pitchFamily="34" charset="0"/>
                        </a:rPr>
                        <a:t>Status</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a:noFill/>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1500" b="0" i="0" u="none" strike="noStrike">
                          <a:effectLst/>
                          <a:latin typeface="Arial" panose="020B0604020202020204" pitchFamily="34" charset="0"/>
                        </a:rPr>
                        <a:t>Description</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75346627"/>
                  </a:ext>
                </a:extLst>
              </a:tr>
              <a:tr h="568991">
                <a:tc>
                  <a:txBody>
                    <a:bodyPr/>
                    <a:lstStyle/>
                    <a:p>
                      <a:pPr algn="l" fontAlgn="t">
                        <a:spcBef>
                          <a:spcPts val="0"/>
                        </a:spcBef>
                        <a:spcAft>
                          <a:spcPts val="0"/>
                        </a:spcAft>
                      </a:pPr>
                      <a:r>
                        <a:rPr lang="en-IN" sz="1500" b="1" i="0" u="none" strike="noStrike">
                          <a:effectLst/>
                          <a:latin typeface="Arial" panose="020B0604020202020204" pitchFamily="34" charset="0"/>
                        </a:rPr>
                        <a:t>Started</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is ready to be used.</a:t>
                      </a:r>
                    </a:p>
                    <a:p>
                      <a:pPr algn="l" fontAlgn="t">
                        <a:spcBef>
                          <a:spcPts val="0"/>
                        </a:spcBef>
                        <a:spcAft>
                          <a:spcPts val="0"/>
                        </a:spcAft>
                      </a:pPr>
                      <a:r>
                        <a:rPr lang="en-US" sz="1500" b="0" i="0" u="none" strike="noStrike">
                          <a:effectLst/>
                          <a:latin typeface="Arial" panose="020B0604020202020204" pitchFamily="34" charset="0"/>
                        </a:rPr>
                        <a:t>An artifact with this status is in a final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96569243"/>
                  </a:ext>
                </a:extLst>
              </a:tr>
              <a:tr h="568991">
                <a:tc>
                  <a:txBody>
                    <a:bodyPr/>
                    <a:lstStyle/>
                    <a:p>
                      <a:pPr algn="l" fontAlgn="t">
                        <a:spcBef>
                          <a:spcPts val="0"/>
                        </a:spcBef>
                        <a:spcAft>
                          <a:spcPts val="0"/>
                        </a:spcAft>
                      </a:pPr>
                      <a:r>
                        <a:rPr lang="en-IN" sz="1500" b="1" i="0" u="none" strike="noStrike">
                          <a:effectLst/>
                          <a:latin typeface="Arial" panose="020B0604020202020204" pitchFamily="34" charset="0"/>
                        </a:rPr>
                        <a:t>Error</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requires attention by the user (administrator).</a:t>
                      </a:r>
                    </a:p>
                    <a:p>
                      <a:pPr algn="l" fontAlgn="t">
                        <a:spcBef>
                          <a:spcPts val="0"/>
                        </a:spcBef>
                        <a:spcAft>
                          <a:spcPts val="0"/>
                        </a:spcAft>
                      </a:pPr>
                      <a:r>
                        <a:rPr lang="en-US" sz="1500" b="0" i="0" u="none" strike="noStrike">
                          <a:effectLst/>
                          <a:latin typeface="Arial" panose="020B0604020202020204" pitchFamily="34" charset="0"/>
                        </a:rPr>
                        <a:t>An artifact with this status is in a final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42703869"/>
                  </a:ext>
                </a:extLst>
              </a:tr>
              <a:tr h="799661">
                <a:tc>
                  <a:txBody>
                    <a:bodyPr/>
                    <a:lstStyle/>
                    <a:p>
                      <a:pPr algn="l" fontAlgn="t">
                        <a:spcBef>
                          <a:spcPts val="0"/>
                        </a:spcBef>
                        <a:spcAft>
                          <a:spcPts val="0"/>
                        </a:spcAft>
                      </a:pPr>
                      <a:r>
                        <a:rPr lang="en-IN" sz="1500" b="1" i="0" u="none" strike="noStrike">
                          <a:effectLst/>
                          <a:latin typeface="Arial" panose="020B0604020202020204" pitchFamily="34" charset="0"/>
                        </a:rPr>
                        <a:t>Starting</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is in the process of being deployed on the worker node(s) and, if deployed, is being started.</a:t>
                      </a:r>
                    </a:p>
                    <a:p>
                      <a:pPr algn="l" fontAlgn="t">
                        <a:spcBef>
                          <a:spcPts val="0"/>
                        </a:spcBef>
                        <a:spcAft>
                          <a:spcPts val="0"/>
                        </a:spcAft>
                      </a:pPr>
                      <a:r>
                        <a:rPr lang="en-US" sz="1500" b="0" i="0" u="none" strike="noStrike">
                          <a:effectLst/>
                          <a:latin typeface="Arial" panose="020B0604020202020204" pitchFamily="34" charset="0"/>
                        </a:rPr>
                        <a:t>An artifact with this status is in an intermediate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36885108"/>
                  </a:ext>
                </a:extLst>
              </a:tr>
              <a:tr h="1491675">
                <a:tc>
                  <a:txBody>
                    <a:bodyPr/>
                    <a:lstStyle/>
                    <a:p>
                      <a:pPr algn="l" fontAlgn="t">
                        <a:spcBef>
                          <a:spcPts val="0"/>
                        </a:spcBef>
                        <a:spcAft>
                          <a:spcPts val="0"/>
                        </a:spcAft>
                      </a:pPr>
                      <a:r>
                        <a:rPr lang="en-IN" sz="1500" b="1" i="0" u="none" strike="noStrike">
                          <a:effectLst/>
                          <a:latin typeface="Arial" panose="020B0604020202020204" pitchFamily="34" charset="0"/>
                        </a:rPr>
                        <a:t>Stopping</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is in the process of being stopped on the worker node(s) and, if stopped, is being undeployed.</a:t>
                      </a:r>
                    </a:p>
                    <a:p>
                      <a:pPr algn="l" fontAlgn="t">
                        <a:spcBef>
                          <a:spcPts val="0"/>
                        </a:spcBef>
                        <a:spcAft>
                          <a:spcPts val="0"/>
                        </a:spcAft>
                      </a:pPr>
                      <a:r>
                        <a:rPr lang="en-US" sz="1500" b="0" i="0" u="none" strike="noStrike">
                          <a:effectLst/>
                          <a:latin typeface="Arial" panose="020B0604020202020204" pitchFamily="34" charset="0"/>
                        </a:rPr>
                        <a:t>An artifact with this status is in an intermediate state.</a:t>
                      </a:r>
                    </a:p>
                    <a:p>
                      <a:pPr algn="l" fontAlgn="t">
                        <a:spcBef>
                          <a:spcPts val="0"/>
                        </a:spcBef>
                        <a:spcAft>
                          <a:spcPts val="0"/>
                        </a:spcAft>
                      </a:pPr>
                      <a:r>
                        <a:rPr lang="en-US" sz="1500" b="0" i="0" u="none" strike="noStrike">
                          <a:effectLst/>
                          <a:latin typeface="Arial" panose="020B0604020202020204" pitchFamily="34" charset="0"/>
                        </a:rPr>
                        <a:t>During the process of undeployment, the artifact has status </a:t>
                      </a:r>
                      <a:r>
                        <a:rPr lang="en-US" sz="1500" b="1" i="0" u="none" strike="noStrike">
                          <a:effectLst/>
                          <a:latin typeface="Arial" panose="020B0604020202020204" pitchFamily="34" charset="0"/>
                        </a:rPr>
                        <a:t>Stopping</a:t>
                      </a:r>
                      <a:r>
                        <a:rPr lang="en-US" sz="1500" b="0" i="0" u="none" strike="noStrike">
                          <a:effectLst/>
                          <a:latin typeface="Arial" panose="020B0604020202020204" pitchFamily="34" charset="0"/>
                        </a:rPr>
                        <a:t>. An artifact with this status cannot be restarted, undeployed or downloaded.</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99846309"/>
                  </a:ext>
                </a:extLst>
              </a:tr>
            </a:tbl>
          </a:graphicData>
        </a:graphic>
      </p:graphicFrame>
    </p:spTree>
    <p:extLst>
      <p:ext uri="{BB962C8B-B14F-4D97-AF65-F5344CB8AC3E}">
        <p14:creationId xmlns:p14="http://schemas.microsoft.com/office/powerpoint/2010/main" val="12349684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1D22-835E-47FB-98DB-B5B42ED161F0}"/>
              </a:ext>
            </a:extLst>
          </p:cNvPr>
          <p:cNvSpPr>
            <a:spLocks noGrp="1"/>
          </p:cNvSpPr>
          <p:nvPr>
            <p:ph type="title"/>
          </p:nvPr>
        </p:nvSpPr>
        <p:spPr/>
        <p:txBody>
          <a:bodyPr>
            <a:normAutofit fontScale="90000"/>
          </a:bodyPr>
          <a:lstStyle/>
          <a:p>
            <a:r>
              <a:rPr lang="en-IN" b="0" i="0" dirty="0">
                <a:solidFill>
                  <a:srgbClr val="333333"/>
                </a:solidFill>
                <a:effectLst/>
                <a:latin typeface="72"/>
              </a:rPr>
              <a:t>Managing Security</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DBE7492F-FBCE-4F9D-B8F3-61547F28F26B}"/>
              </a:ext>
            </a:extLst>
          </p:cNvPr>
          <p:cNvSpPr>
            <a:spLocks noGrp="1"/>
          </p:cNvSpPr>
          <p:nvPr>
            <p:ph idx="1"/>
          </p:nvPr>
        </p:nvSpPr>
        <p:spPr/>
        <p:txBody>
          <a:bodyPr/>
          <a:lstStyle/>
          <a:p>
            <a:r>
              <a:rPr lang="en-US" b="0" i="0" dirty="0">
                <a:solidFill>
                  <a:srgbClr val="333333"/>
                </a:solidFill>
                <a:effectLst/>
                <a:latin typeface="72"/>
              </a:rPr>
              <a:t>The Manage Security section allows you to manage various kinds of security material (for example, user credentials, keystore entries), and to perform outbound connectivity tests.</a:t>
            </a:r>
            <a:endParaRPr lang="en-IN" dirty="0"/>
          </a:p>
        </p:txBody>
      </p:sp>
    </p:spTree>
    <p:extLst>
      <p:ext uri="{BB962C8B-B14F-4D97-AF65-F5344CB8AC3E}">
        <p14:creationId xmlns:p14="http://schemas.microsoft.com/office/powerpoint/2010/main" val="25654758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09C4-6D5B-4D83-A121-CBF6215BB3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27105F-A4EA-425E-B02C-3E11DEFF732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3571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5D17-7DC7-47AE-887E-0720BCB119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CF805C-5764-4AFB-B958-34C71686E8CA}"/>
              </a:ext>
            </a:extLst>
          </p:cNvPr>
          <p:cNvSpPr>
            <a:spLocks noGrp="1"/>
          </p:cNvSpPr>
          <p:nvPr>
            <p:ph idx="1"/>
          </p:nvPr>
        </p:nvSpPr>
        <p:spPr/>
        <p:txBody>
          <a:bodyPr/>
          <a:lstStyle/>
          <a:p>
            <a:pPr marL="0" indent="0">
              <a:buNone/>
            </a:pPr>
            <a:r>
              <a:rPr lang="en-IN" b="0" i="0" dirty="0">
                <a:solidFill>
                  <a:srgbClr val="333333"/>
                </a:solidFill>
                <a:effectLst/>
                <a:latin typeface="72"/>
              </a:rPr>
              <a:t>Managing Security Material</a:t>
            </a:r>
          </a:p>
          <a:p>
            <a:pPr algn="l"/>
            <a:r>
              <a:rPr lang="en-US" b="0" i="0" dirty="0">
                <a:solidFill>
                  <a:srgbClr val="333333"/>
                </a:solidFill>
                <a:effectLst/>
                <a:latin typeface="72"/>
              </a:rPr>
              <a:t>The Manage Security Material area provides an overview of security-related artifacts.</a:t>
            </a:r>
          </a:p>
          <a:p>
            <a:pPr algn="l"/>
            <a:r>
              <a:rPr lang="en-US" b="0" i="0" dirty="0">
                <a:solidFill>
                  <a:srgbClr val="333333"/>
                </a:solidFill>
                <a:effectLst/>
                <a:latin typeface="72"/>
              </a:rPr>
              <a:t>You open the </a:t>
            </a:r>
            <a:r>
              <a:rPr lang="en-US" b="1" i="0" dirty="0">
                <a:solidFill>
                  <a:srgbClr val="333333"/>
                </a:solidFill>
                <a:effectLst/>
                <a:latin typeface="72"/>
              </a:rPr>
              <a:t>Manage Security Material</a:t>
            </a:r>
            <a:r>
              <a:rPr lang="en-US" b="0" i="0" dirty="0">
                <a:solidFill>
                  <a:srgbClr val="333333"/>
                </a:solidFill>
                <a:effectLst/>
                <a:latin typeface="72"/>
              </a:rPr>
              <a:t> area with the following actions:</a:t>
            </a:r>
          </a:p>
          <a:p>
            <a:pPr algn="l"/>
            <a:r>
              <a:rPr lang="en-US" b="0" i="0" dirty="0">
                <a:solidFill>
                  <a:srgbClr val="333333"/>
                </a:solidFill>
                <a:effectLst/>
                <a:latin typeface="72"/>
              </a:rPr>
              <a:t>Click the tile </a:t>
            </a:r>
            <a:r>
              <a:rPr lang="en-US" b="1" i="0" dirty="0">
                <a:solidFill>
                  <a:srgbClr val="333333"/>
                </a:solidFill>
                <a:effectLst/>
                <a:latin typeface="72"/>
              </a:rPr>
              <a:t>Security Material</a:t>
            </a:r>
            <a:r>
              <a:rPr lang="en-US" b="0" i="0" dirty="0">
                <a:solidFill>
                  <a:srgbClr val="333333"/>
                </a:solidFill>
                <a:effectLst/>
                <a:latin typeface="72"/>
              </a:rPr>
              <a:t>.</a:t>
            </a:r>
          </a:p>
          <a:p>
            <a:pPr algn="l"/>
            <a:r>
              <a:rPr lang="en-US" b="0" i="0" dirty="0">
                <a:solidFill>
                  <a:srgbClr val="333333"/>
                </a:solidFill>
                <a:effectLst/>
                <a:latin typeface="72"/>
              </a:rPr>
              <a:t>Security artifacts with the corresponding status (of the tile) are displayed.</a:t>
            </a:r>
          </a:p>
          <a:p>
            <a:endParaRPr lang="en-IN" dirty="0"/>
          </a:p>
        </p:txBody>
      </p:sp>
    </p:spTree>
    <p:extLst>
      <p:ext uri="{BB962C8B-B14F-4D97-AF65-F5344CB8AC3E}">
        <p14:creationId xmlns:p14="http://schemas.microsoft.com/office/powerpoint/2010/main" val="3660068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78C60C4-2AD8-4304-8BF0-F206B75B095C}"/>
              </a:ext>
            </a:extLst>
          </p:cNvPr>
          <p:cNvGraphicFramePr>
            <a:graphicFrameLocks noGrp="1"/>
          </p:cNvGraphicFramePr>
          <p:nvPr>
            <p:ph idx="1"/>
          </p:nvPr>
        </p:nvGraphicFramePr>
        <p:xfrm>
          <a:off x="2695411" y="1286935"/>
          <a:ext cx="6801180" cy="4618729"/>
        </p:xfrm>
        <a:graphic>
          <a:graphicData uri="http://schemas.openxmlformats.org/drawingml/2006/table">
            <a:tbl>
              <a:tblPr firstRow="1" bandRow="1">
                <a:noFill/>
              </a:tblPr>
              <a:tblGrid>
                <a:gridCol w="2757569">
                  <a:extLst>
                    <a:ext uri="{9D8B030D-6E8A-4147-A177-3AD203B41FA5}">
                      <a16:colId xmlns:a16="http://schemas.microsoft.com/office/drawing/2014/main" val="4123977682"/>
                    </a:ext>
                  </a:extLst>
                </a:gridCol>
                <a:gridCol w="4043611">
                  <a:extLst>
                    <a:ext uri="{9D8B030D-6E8A-4147-A177-3AD203B41FA5}">
                      <a16:colId xmlns:a16="http://schemas.microsoft.com/office/drawing/2014/main" val="2817107848"/>
                    </a:ext>
                  </a:extLst>
                </a:gridCol>
              </a:tblGrid>
              <a:tr h="271397">
                <a:tc gridSpan="2">
                  <a:txBody>
                    <a:bodyPr/>
                    <a:lstStyle/>
                    <a:p>
                      <a:r>
                        <a:rPr lang="en-IN" sz="1100" b="0" cap="none" spc="60">
                          <a:solidFill>
                            <a:schemeClr val="bg1"/>
                          </a:solidFill>
                        </a:rPr>
                        <a:t>Attributes of Security-Related Artifacts</a:t>
                      </a:r>
                    </a:p>
                  </a:txBody>
                  <a:tcPr marL="34956" marR="34956" marT="62439" marB="17479" anchor="ctr">
                    <a:lnL w="12700" cmpd="sng">
                      <a:noFill/>
                    </a:lnL>
                    <a:lnR w="12700" cmpd="sng">
                      <a:noFill/>
                    </a:lnR>
                    <a:lnT w="19050" cap="flat" cmpd="sng" algn="ctr">
                      <a:noFill/>
                      <a:prstDash val="solid"/>
                    </a:lnT>
                    <a:lnB w="38100" cmpd="sng">
                      <a:noFill/>
                    </a:lnB>
                    <a:solidFill>
                      <a:schemeClr val="accent1"/>
                    </a:solidFill>
                  </a:tcPr>
                </a:tc>
                <a:tc hMerge="1">
                  <a:txBody>
                    <a:bodyPr/>
                    <a:lstStyle/>
                    <a:p>
                      <a:endParaRPr lang="en-IN"/>
                    </a:p>
                  </a:txBody>
                  <a:tcPr/>
                </a:tc>
                <a:extLst>
                  <a:ext uri="{0D108BD9-81ED-4DB2-BD59-A6C34878D82A}">
                    <a16:rowId xmlns:a16="http://schemas.microsoft.com/office/drawing/2014/main" val="4122641806"/>
                  </a:ext>
                </a:extLst>
              </a:tr>
              <a:tr h="250584">
                <a:tc>
                  <a:txBody>
                    <a:bodyPr/>
                    <a:lstStyle/>
                    <a:p>
                      <a:pPr fontAlgn="t"/>
                      <a:r>
                        <a:rPr lang="en-IN" sz="1100" cap="none" spc="0">
                          <a:solidFill>
                            <a:schemeClr val="tx1"/>
                          </a:solidFill>
                          <a:effectLst/>
                        </a:rPr>
                        <a:t>Attribute</a:t>
                      </a:r>
                    </a:p>
                  </a:txBody>
                  <a:tcPr marL="34956" marR="34956" marT="62439" marB="17479">
                    <a:lnL w="12700" cmpd="sng">
                      <a:noFill/>
                      <a:prstDash val="solid"/>
                    </a:lnL>
                    <a:lnR w="12700" cmpd="sng">
                      <a:noFill/>
                      <a:prstDash val="solid"/>
                    </a:lnR>
                    <a:lnT w="38100" cmpd="sng">
                      <a:noFill/>
                    </a:lnT>
                    <a:lnB w="12700" cap="flat" cmpd="sng" algn="ctr">
                      <a:noFill/>
                      <a:prstDash val="solid"/>
                    </a:lnB>
                    <a:noFill/>
                  </a:tcPr>
                </a:tc>
                <a:tc>
                  <a:txBody>
                    <a:bodyPr/>
                    <a:lstStyle/>
                    <a:p>
                      <a:pPr fontAlgn="t"/>
                      <a:r>
                        <a:rPr lang="en-IN" sz="1100" cap="none" spc="0">
                          <a:solidFill>
                            <a:schemeClr val="tx1"/>
                          </a:solidFill>
                          <a:effectLst/>
                        </a:rPr>
                        <a:t>Description</a:t>
                      </a:r>
                    </a:p>
                  </a:txBody>
                  <a:tcPr marL="34956" marR="34956" marT="62439" marB="17479">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745165908"/>
                  </a:ext>
                </a:extLst>
              </a:tr>
              <a:tr h="250584">
                <a:tc>
                  <a:txBody>
                    <a:bodyPr/>
                    <a:lstStyle/>
                    <a:p>
                      <a:pPr fontAlgn="t"/>
                      <a:r>
                        <a:rPr lang="en-IN" sz="1100" b="1" cap="none" spc="0">
                          <a:solidFill>
                            <a:schemeClr val="tx1"/>
                          </a:solidFill>
                          <a:effectLst/>
                        </a:rPr>
                        <a:t>Name</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100" cap="none" spc="0">
                          <a:solidFill>
                            <a:schemeClr val="tx1"/>
                          </a:solidFill>
                          <a:effectLst/>
                        </a:rPr>
                        <a:t>Display name of the artifact</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96252507"/>
                  </a:ext>
                </a:extLst>
              </a:tr>
              <a:tr h="1705517">
                <a:tc>
                  <a:txBody>
                    <a:bodyPr/>
                    <a:lstStyle/>
                    <a:p>
                      <a:pPr fontAlgn="t"/>
                      <a:r>
                        <a:rPr lang="en-IN" sz="1100" b="1" cap="none" spc="0">
                          <a:solidFill>
                            <a:schemeClr val="tx1"/>
                          </a:solidFill>
                          <a:effectLst/>
                        </a:rPr>
                        <a:t>Type</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buFont typeface="Arial" panose="020B0604020202020204" pitchFamily="34" charset="0"/>
                        <a:buChar char="•"/>
                      </a:pPr>
                      <a:r>
                        <a:rPr lang="en-US" sz="1100" cap="none" spc="0">
                          <a:solidFill>
                            <a:schemeClr val="tx1"/>
                          </a:solidFill>
                          <a:effectLst/>
                        </a:rPr>
                        <a:t>Possible values:</a:t>
                      </a:r>
                      <a:r>
                        <a:rPr lang="en-US" sz="1100" b="1" cap="none" spc="0">
                          <a:solidFill>
                            <a:schemeClr val="tx1"/>
                          </a:solidFill>
                          <a:effectLst/>
                        </a:rPr>
                        <a:t>User Credentials</a:t>
                      </a:r>
                      <a:endParaRPr lang="en-US" sz="1100" cap="none" spc="0">
                        <a:solidFill>
                          <a:schemeClr val="tx1"/>
                        </a:solidFill>
                        <a:effectLst/>
                      </a:endParaRPr>
                    </a:p>
                    <a:p>
                      <a:pPr fontAlgn="t">
                        <a:buFont typeface="Arial" panose="020B0604020202020204" pitchFamily="34" charset="0"/>
                        <a:buChar char="•"/>
                      </a:pPr>
                      <a:r>
                        <a:rPr lang="en-US" sz="1100" cap="none" spc="0">
                          <a:solidFill>
                            <a:schemeClr val="tx1"/>
                          </a:solidFill>
                          <a:effectLst/>
                        </a:rPr>
                        <a:t>For </a:t>
                      </a:r>
                      <a:r>
                        <a:rPr lang="en-US" sz="1100" i="1" cap="none" spc="0">
                          <a:solidFill>
                            <a:schemeClr val="tx1"/>
                          </a:solidFill>
                          <a:effectLst/>
                        </a:rPr>
                        <a:t>User Credentials</a:t>
                      </a:r>
                      <a:r>
                        <a:rPr lang="en-US" sz="1100" cap="none" spc="0">
                          <a:solidFill>
                            <a:schemeClr val="tx1"/>
                          </a:solidFill>
                          <a:effectLst/>
                        </a:rPr>
                        <a:t> artifacts (a tooltip indicates the kind of the artifact).</a:t>
                      </a:r>
                    </a:p>
                    <a:p>
                      <a:pPr fontAlgn="t">
                        <a:buFont typeface="Arial" panose="020B0604020202020204" pitchFamily="34" charset="0"/>
                        <a:buChar char="•"/>
                      </a:pPr>
                      <a:r>
                        <a:rPr lang="en-US" sz="1100" b="1" cap="none" spc="0">
                          <a:solidFill>
                            <a:schemeClr val="tx1"/>
                          </a:solidFill>
                          <a:effectLst/>
                        </a:rPr>
                        <a:t>OAuth2 Credentials</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OAuth2 Authorization Code</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Secure Parameter</a:t>
                      </a:r>
                      <a:r>
                        <a:rPr lang="en-US" sz="1100" cap="none" spc="0">
                          <a:solidFill>
                            <a:schemeClr val="tx1"/>
                          </a:solidFill>
                          <a:effectLst/>
                        </a:rPr>
                        <a:t>For </a:t>
                      </a:r>
                      <a:r>
                        <a:rPr lang="en-US" sz="1100" i="1" cap="none" spc="0">
                          <a:solidFill>
                            <a:schemeClr val="tx1"/>
                          </a:solidFill>
                          <a:effectLst/>
                        </a:rPr>
                        <a:t>Secure Parameter</a:t>
                      </a:r>
                      <a:r>
                        <a:rPr lang="en-US" sz="1100" cap="none" spc="0">
                          <a:solidFill>
                            <a:schemeClr val="tx1"/>
                          </a:solidFill>
                          <a:effectLst/>
                        </a:rPr>
                        <a:t> artifacts (a tooltip indicates the kind of the artifact).</a:t>
                      </a:r>
                    </a:p>
                    <a:p>
                      <a:pPr fontAlgn="t">
                        <a:buFont typeface="Arial" panose="020B0604020202020204" pitchFamily="34" charset="0"/>
                        <a:buChar char="•"/>
                      </a:pPr>
                      <a:r>
                        <a:rPr lang="en-US" sz="1100" b="1" cap="none" spc="0">
                          <a:solidFill>
                            <a:schemeClr val="tx1"/>
                          </a:solidFill>
                          <a:effectLst/>
                        </a:rPr>
                        <a:t>Known Hosts (SSH)</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PGP Public Keyring</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PGP Secret Keyring</a:t>
                      </a:r>
                      <a:endParaRPr lang="en-US" sz="1100" cap="none" spc="0">
                        <a:solidFill>
                          <a:schemeClr val="tx1"/>
                        </a:solidFill>
                        <a:effectLst/>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479476326"/>
                  </a:ext>
                </a:extLst>
              </a:tr>
              <a:tr h="1542957">
                <a:tc>
                  <a:txBody>
                    <a:bodyPr/>
                    <a:lstStyle/>
                    <a:p>
                      <a:pPr fontAlgn="t"/>
                      <a:r>
                        <a:rPr lang="en-IN" sz="1100" b="1" cap="none" spc="0">
                          <a:solidFill>
                            <a:schemeClr val="tx1"/>
                          </a:solidFill>
                          <a:effectLst/>
                        </a:rPr>
                        <a:t>Status</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100" cap="none" spc="0">
                          <a:solidFill>
                            <a:schemeClr val="tx1"/>
                          </a:solidFill>
                          <a:effectLst/>
                        </a:rPr>
                        <a:t>Displays the state with regard to the artifact deployment.</a:t>
                      </a:r>
                    </a:p>
                    <a:p>
                      <a:pPr fontAlgn="t"/>
                      <a:r>
                        <a:rPr lang="en-US" sz="1100" cap="none" spc="0">
                          <a:solidFill>
                            <a:schemeClr val="tx1"/>
                          </a:solidFill>
                          <a:effectLst/>
                        </a:rPr>
                        <a:t>This status indicates whether an artifact has been deployed successfully on a tenant or whether it still needs to be authorized.</a:t>
                      </a:r>
                    </a:p>
                    <a:p>
                      <a:pPr fontAlgn="t"/>
                      <a:r>
                        <a:rPr lang="en-US" sz="1100" cap="none" spc="0">
                          <a:solidFill>
                            <a:schemeClr val="tx1"/>
                          </a:solidFill>
                          <a:effectLst/>
                        </a:rPr>
                        <a:t>Possible values:</a:t>
                      </a:r>
                    </a:p>
                    <a:p>
                      <a:pPr fontAlgn="t">
                        <a:buFont typeface="Arial" panose="020B0604020202020204" pitchFamily="34" charset="0"/>
                        <a:buChar char="•"/>
                      </a:pPr>
                      <a:r>
                        <a:rPr lang="en-US" sz="1100" b="1" cap="none" spc="0">
                          <a:solidFill>
                            <a:schemeClr val="tx1"/>
                          </a:solidFill>
                          <a:effectLst/>
                        </a:rPr>
                        <a:t>StoredNote</a:t>
                      </a:r>
                    </a:p>
                    <a:p>
                      <a:pPr fontAlgn="t">
                        <a:buFont typeface="Arial" panose="020B0604020202020204" pitchFamily="34" charset="0"/>
                        <a:buChar char="•"/>
                      </a:pPr>
                      <a:r>
                        <a:rPr lang="en-US" sz="1100" cap="none" spc="0">
                          <a:solidFill>
                            <a:schemeClr val="tx1"/>
                          </a:solidFill>
                          <a:effectLst/>
                        </a:rPr>
                        <a:t>Refresh the list to see the current status.</a:t>
                      </a:r>
                    </a:p>
                    <a:p>
                      <a:pPr fontAlgn="t">
                        <a:buFont typeface="Arial" panose="020B0604020202020204" pitchFamily="34" charset="0"/>
                        <a:buChar char="•"/>
                      </a:pPr>
                      <a:r>
                        <a:rPr lang="en-US" sz="1100" b="1" cap="none" spc="0">
                          <a:solidFill>
                            <a:schemeClr val="tx1"/>
                          </a:solidFill>
                          <a:effectLst/>
                        </a:rPr>
                        <a:t>Deployed</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Error</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Unauthorized</a:t>
                      </a:r>
                      <a:r>
                        <a:rPr lang="en-US" sz="1100" cap="none" spc="0">
                          <a:solidFill>
                            <a:schemeClr val="tx1"/>
                          </a:solidFill>
                          <a:effectLst/>
                        </a:rPr>
                        <a:t> (for OAuth2 Authorization Code)</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221637907"/>
                  </a:ext>
                </a:extLst>
              </a:tr>
              <a:tr h="250584">
                <a:tc>
                  <a:txBody>
                    <a:bodyPr/>
                    <a:lstStyle/>
                    <a:p>
                      <a:pPr fontAlgn="t"/>
                      <a:r>
                        <a:rPr lang="en-IN" sz="1100" b="1" cap="none" spc="0">
                          <a:solidFill>
                            <a:schemeClr val="tx1"/>
                          </a:solidFill>
                          <a:effectLst/>
                        </a:rPr>
                        <a:t>Deployed By</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r>
                        <a:rPr lang="en-US" sz="1100" cap="none" spc="0">
                          <a:solidFill>
                            <a:schemeClr val="tx1"/>
                          </a:solidFill>
                          <a:effectLst/>
                        </a:rPr>
                        <a:t>User who deployed the artifact</a:t>
                      </a: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678707482"/>
                  </a:ext>
                </a:extLst>
              </a:tr>
              <a:tr h="250584">
                <a:tc>
                  <a:txBody>
                    <a:bodyPr/>
                    <a:lstStyle/>
                    <a:p>
                      <a:pPr fontAlgn="t"/>
                      <a:r>
                        <a:rPr lang="en-IN" sz="1100" b="1" cap="none" spc="0">
                          <a:solidFill>
                            <a:schemeClr val="tx1"/>
                          </a:solidFill>
                          <a:effectLst/>
                        </a:rPr>
                        <a:t>Deployed On</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100" cap="none" spc="0">
                          <a:solidFill>
                            <a:schemeClr val="tx1"/>
                          </a:solidFill>
                          <a:effectLst/>
                        </a:rPr>
                        <a:t>Time when the artifact was deployed</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783977139"/>
                  </a:ext>
                </a:extLst>
              </a:tr>
            </a:tbl>
          </a:graphicData>
        </a:graphic>
      </p:graphicFrame>
    </p:spTree>
    <p:extLst>
      <p:ext uri="{BB962C8B-B14F-4D97-AF65-F5344CB8AC3E}">
        <p14:creationId xmlns:p14="http://schemas.microsoft.com/office/powerpoint/2010/main" val="3656709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6824</TotalTime>
  <Words>14785</Words>
  <Application>Microsoft Office PowerPoint</Application>
  <PresentationFormat>Widescreen</PresentationFormat>
  <Paragraphs>1157</Paragraphs>
  <Slides>206</Slides>
  <Notes>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206</vt:i4>
      </vt:variant>
    </vt:vector>
  </HeadingPairs>
  <TitlesOfParts>
    <vt:vector size="220" baseType="lpstr">
      <vt:lpstr>72</vt:lpstr>
      <vt:lpstr>Arial</vt:lpstr>
      <vt:lpstr>Arial</vt:lpstr>
      <vt:lpstr>Arial Regular</vt:lpstr>
      <vt:lpstr>Calibri</vt:lpstr>
      <vt:lpstr>Calibri Light</vt:lpstr>
      <vt:lpstr>Monaco</vt:lpstr>
      <vt:lpstr>Montserrat</vt:lpstr>
      <vt:lpstr>Roboto</vt:lpstr>
      <vt:lpstr>SAPiconsV4-1</vt:lpstr>
      <vt:lpstr>Times New Roman</vt:lpstr>
      <vt:lpstr>Wingdings</vt:lpstr>
      <vt:lpstr>Office Theme</vt:lpstr>
      <vt:lpstr>Bitmap Image</vt:lpstr>
      <vt:lpstr>PowerPoint Presentation</vt:lpstr>
      <vt:lpstr>PowerPoint Presentation</vt:lpstr>
      <vt:lpstr>PowerPoint Presentation</vt:lpstr>
      <vt:lpstr>Agenda</vt:lpstr>
      <vt:lpstr>PowerPoint Presentation</vt:lpstr>
      <vt:lpstr>Integration Suit</vt:lpstr>
      <vt:lpstr>Global Account</vt:lpstr>
      <vt:lpstr>PowerPoint Presentation</vt:lpstr>
      <vt:lpstr>PowerPoint Presentation</vt:lpstr>
      <vt:lpstr>Pay-As-You-Go for SAP BTP </vt:lpstr>
      <vt:lpstr>PowerPoint Presentation</vt:lpstr>
      <vt:lpstr>PowerPoint Presentation</vt:lpstr>
      <vt:lpstr>Can an existing global account under a consumption-based contract be transformed to the subscription-based model?</vt:lpstr>
      <vt:lpstr>Trail Account</vt:lpstr>
      <vt:lpstr>Delete your SAP BTP trial account. </vt:lpstr>
      <vt:lpstr>PowerPoint Presentation</vt:lpstr>
      <vt:lpstr>Subaccounts </vt:lpstr>
      <vt:lpstr>PowerPoint Presentation</vt:lpstr>
      <vt:lpstr>PowerPoint Presentation</vt:lpstr>
      <vt:lpstr>Ariba</vt:lpstr>
      <vt:lpstr>PowerPoint Presentation</vt:lpstr>
      <vt:lpstr>Data Store  </vt:lpstr>
      <vt:lpstr>IDOC</vt:lpstr>
      <vt:lpstr>JMS</vt:lpstr>
      <vt:lpstr>Odata</vt:lpstr>
      <vt:lpstr>Open Connector</vt:lpstr>
      <vt:lpstr>Process Direct</vt:lpstr>
      <vt:lpstr>SOAP</vt:lpstr>
      <vt:lpstr>HTTPS</vt:lpstr>
      <vt:lpstr>HTTP</vt:lpstr>
      <vt:lpstr>Thank you</vt:lpstr>
      <vt:lpstr>Agenda</vt:lpstr>
      <vt:lpstr>PowerPoint Presentation</vt:lpstr>
      <vt:lpstr>PowerPoint Presentation</vt:lpstr>
      <vt:lpstr>PowerPoint Presentation</vt:lpstr>
      <vt:lpstr>PowerPoint Presentation</vt:lpstr>
      <vt:lpstr>What Is SAP Cloud Integration? </vt:lpstr>
      <vt:lpstr>Feature Overview </vt:lpstr>
      <vt:lpstr>PowerPoint Presentation</vt:lpstr>
      <vt:lpstr>Cloud Integration Runtime Features  </vt:lpstr>
      <vt:lpstr>PowerPoint Presentation</vt:lpstr>
      <vt:lpstr>Mapping </vt:lpstr>
      <vt:lpstr>Using Predefined Integration Content </vt:lpstr>
      <vt:lpstr>Integration Flows  </vt:lpstr>
      <vt:lpstr>Integration flow</vt:lpstr>
      <vt:lpstr>Connecting a Customer System to Cloud Integration </vt:lpstr>
      <vt:lpstr>Configuring Inbound Communication </vt:lpstr>
      <vt:lpstr>Sender Systems You Can Connect to the Integration Platform </vt:lpstr>
      <vt:lpstr>Receiver Systems You Can Connect to the Integration Platform </vt:lpstr>
      <vt:lpstr>Kind of Systems to Connect to Cloud Integration </vt:lpstr>
      <vt:lpstr>Overview of the SAP Cloud Integration Web UI </vt:lpstr>
      <vt:lpstr>PowerPoint Presentation</vt:lpstr>
      <vt:lpstr>PowerPoint Presentation</vt:lpstr>
      <vt:lpstr>Design Section</vt:lpstr>
      <vt:lpstr>Monitor Section </vt:lpstr>
      <vt:lpstr>PowerPoint Presentation</vt:lpstr>
      <vt:lpstr>PowerPoint Presentation</vt:lpstr>
      <vt:lpstr>Integration Capabilities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Monitor</vt:lpstr>
      <vt:lpstr>Message processing </vt:lpstr>
      <vt:lpstr>PowerPoint Presentation</vt:lpstr>
      <vt:lpstr> </vt:lpstr>
      <vt:lpstr>Filter Settings</vt:lpstr>
      <vt:lpstr>PowerPoint Presentation</vt:lpstr>
      <vt:lpstr>Message Table</vt:lpstr>
      <vt:lpstr>PowerPoint Presentation</vt:lpstr>
      <vt:lpstr>PowerPoint Presentation</vt:lpstr>
      <vt:lpstr>PowerPoint Presentation</vt:lpstr>
      <vt:lpstr>  Message Status  </vt:lpstr>
      <vt:lpstr>Message Status</vt:lpstr>
      <vt:lpstr>Message Processing Log  </vt:lpstr>
      <vt:lpstr>Message Processing Logs</vt:lpstr>
      <vt:lpstr>Envelope Icons</vt:lpstr>
      <vt:lpstr>Setting Log Levels  </vt:lpstr>
      <vt:lpstr>Setting Log Level</vt:lpstr>
      <vt:lpstr>Managing Integration Content  </vt:lpstr>
      <vt:lpstr>PowerPoint Presentation</vt:lpstr>
      <vt:lpstr>Integration Content Details  </vt:lpstr>
      <vt:lpstr>PowerPoint Presentation</vt:lpstr>
      <vt:lpstr>Manage Integration Content </vt:lpstr>
      <vt:lpstr>PowerPoint Presentation</vt:lpstr>
      <vt:lpstr>PowerPoint Presentation</vt:lpstr>
      <vt:lpstr>PowerPoint Presentation</vt:lpstr>
      <vt:lpstr>Managing Security  </vt:lpstr>
      <vt:lpstr>PowerPoint Presentation</vt:lpstr>
      <vt:lpstr>PowerPoint Presentation</vt:lpstr>
      <vt:lpstr>PowerPoint Presentation</vt:lpstr>
      <vt:lpstr>Managing Keystore Entries  </vt:lpstr>
      <vt:lpstr>PowerPoint Presentation</vt:lpstr>
      <vt:lpstr>Managing Stores  </vt:lpstr>
      <vt:lpstr>PowerPoint Presentation</vt:lpstr>
      <vt:lpstr>PowerPoint Presentation</vt:lpstr>
      <vt:lpstr>PowerPoint Presentation</vt:lpstr>
      <vt:lpstr>PowerPoint Presentation</vt:lpstr>
      <vt:lpstr>Agenda</vt:lpstr>
      <vt:lpstr>PowerPoint Presentation</vt:lpstr>
      <vt:lpstr>Discover</vt:lpstr>
      <vt:lpstr>PowerPoint Presentation</vt:lpstr>
      <vt:lpstr>Creating an Integration Package  </vt:lpstr>
      <vt:lpstr>Importing Integration Packages  </vt:lpstr>
      <vt:lpstr>Working with an Integration Package  </vt:lpstr>
      <vt:lpstr>Editing an Integration Package  </vt:lpstr>
      <vt:lpstr>Updates for SAP's Integration Packages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Exporting Integration Packages  </vt:lpstr>
      <vt:lpstr>Backup and Restore Your Integration Artifacts  </vt:lpstr>
      <vt:lpstr>PowerPoint Presentation</vt:lpstr>
      <vt:lpstr>PowerPoint Presentation</vt:lpstr>
      <vt:lpstr>Agenda</vt:lpstr>
      <vt:lpstr>Basic Concepts of Integration Design </vt:lpstr>
      <vt:lpstr>Elements of an Integration Flow  </vt:lpstr>
      <vt:lpstr>PowerPoint Presentation</vt:lpstr>
      <vt:lpstr>PowerPoint Presentation</vt:lpstr>
      <vt:lpstr>PowerPoint Presentation</vt:lpstr>
      <vt:lpstr>Updating your Existing Integration Flow  </vt:lpstr>
      <vt:lpstr>Adapting Standard Integration Content to Your Requirements  </vt:lpstr>
      <vt:lpstr>Modifying/Editing the Standard Integration Flow </vt:lpstr>
      <vt:lpstr>Configuring Externalized Integration Flow Parameters  </vt:lpstr>
      <vt:lpstr>Versioning of Artifacts  </vt:lpstr>
      <vt:lpstr>PowerPoint Presentation</vt:lpstr>
      <vt:lpstr>PowerPoint Presentation</vt:lpstr>
      <vt:lpstr>PowerPoint Presentation</vt:lpstr>
      <vt:lpstr>PowerPoint Presentation</vt:lpstr>
      <vt:lpstr>Connecting a Customer System to Cloud Integration </vt:lpstr>
      <vt:lpstr>Smoke Test Scenario  </vt:lpstr>
      <vt:lpstr>PowerPoint Presentation</vt:lpstr>
      <vt:lpstr>PowerPoint Presentation</vt:lpstr>
      <vt:lpstr>PowerPoint Presentation</vt:lpstr>
      <vt:lpstr>Add a Timer Start Event  </vt:lpstr>
      <vt:lpstr>PowerPoint Presentation</vt:lpstr>
      <vt:lpstr>PowerPoint Presentation</vt:lpstr>
      <vt:lpstr>PowerPoint Presentation</vt:lpstr>
      <vt:lpstr>PowerPoint Presentation</vt:lpstr>
      <vt:lpstr>Create a Content Modifier to Define the Message Body </vt:lpstr>
      <vt:lpstr>PowerPoint Presentation</vt:lpstr>
      <vt:lpstr>PowerPoint Presentation</vt:lpstr>
      <vt:lpstr>PowerPoint Presentation</vt:lpstr>
      <vt:lpstr>PowerPoint Presentation</vt:lpstr>
      <vt:lpstr>Create a Script Step to Log the Payload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Smoke Test Scenario with External Data Source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Outbound OData Channel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Script Step to Log the Payload  </vt:lpstr>
      <vt:lpstr>PowerPoint Presentation</vt:lpstr>
      <vt:lpstr>PowerPoint Presentation</vt:lpstr>
      <vt:lpstr>PowerPoint Presentation</vt:lpstr>
      <vt:lpstr>PowerPoint Presentation</vt:lpstr>
      <vt:lpstr>PowerPoint Presentation</vt:lpstr>
      <vt:lpstr>Run the Integration Flow and Monitor the Message Processing  </vt:lpstr>
      <vt:lpstr>Envelope Icons</vt:lpstr>
      <vt:lpstr>Setting Log Levels  </vt:lpstr>
      <vt:lpstr>Setting Log Level</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Anjali Kirodiwal</cp:lastModifiedBy>
  <cp:revision>5750</cp:revision>
  <dcterms:created xsi:type="dcterms:W3CDTF">2020-10-03T07:29:13Z</dcterms:created>
  <dcterms:modified xsi:type="dcterms:W3CDTF">2023-07-29T06:37:58Z</dcterms:modified>
</cp:coreProperties>
</file>